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8" r:id="rId3"/>
    <p:sldId id="257" r:id="rId4"/>
    <p:sldId id="262" r:id="rId5"/>
    <p:sldId id="289" r:id="rId6"/>
    <p:sldId id="259" r:id="rId7"/>
    <p:sldId id="268" r:id="rId8"/>
    <p:sldId id="265" r:id="rId9"/>
    <p:sldId id="266" r:id="rId10"/>
    <p:sldId id="286" r:id="rId11"/>
    <p:sldId id="290" r:id="rId12"/>
    <p:sldId id="281" r:id="rId13"/>
    <p:sldId id="282" r:id="rId14"/>
    <p:sldId id="279" r:id="rId15"/>
    <p:sldId id="272" r:id="rId16"/>
    <p:sldId id="280" r:id="rId17"/>
    <p:sldId id="276" r:id="rId18"/>
    <p:sldId id="275" r:id="rId19"/>
    <p:sldId id="269" r:id="rId20"/>
    <p:sldId id="283" r:id="rId21"/>
    <p:sldId id="287" r:id="rId22"/>
    <p:sldId id="285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F4"/>
    <a:srgbClr val="74A6DB"/>
    <a:srgbClr val="B2D4F8"/>
    <a:srgbClr val="B4561C"/>
    <a:srgbClr val="604039"/>
    <a:srgbClr val="F0F4EE"/>
    <a:srgbClr val="7D4126"/>
    <a:srgbClr val="8E644E"/>
    <a:srgbClr val="FFFFFF"/>
    <a:srgbClr val="F9D2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>
        <p:scale>
          <a:sx n="60" d="100"/>
          <a:sy n="60" d="100"/>
        </p:scale>
        <p:origin x="112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000538" y="-11796713"/>
            <a:ext cx="22196426" cy="1248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4" name="Google Shape;764;p24:notes"/>
          <p:cNvSpPr/>
          <p:nvPr/>
        </p:nvSpPr>
        <p:spPr>
          <a:xfrm>
            <a:off x="685800" y="4343400"/>
            <a:ext cx="5478840" cy="410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24:notes"/>
          <p:cNvSpPr txBox="1">
            <a:spLocks noGrp="1"/>
          </p:cNvSpPr>
          <p:nvPr>
            <p:ph type="body" idx="1"/>
          </p:nvPr>
        </p:nvSpPr>
        <p:spPr>
          <a:xfrm>
            <a:off x="1023840" y="3419640"/>
            <a:ext cx="8186400" cy="27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4945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4:notes"/>
          <p:cNvSpPr txBox="1">
            <a:spLocks noGrp="1"/>
          </p:cNvSpPr>
          <p:nvPr>
            <p:ph type="body" idx="1"/>
          </p:nvPr>
        </p:nvSpPr>
        <p:spPr>
          <a:xfrm>
            <a:off x="733368" y="4859491"/>
            <a:ext cx="5866595" cy="460354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60" name="Google Shape;106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7175" y="777875"/>
            <a:ext cx="6819900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320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18/11/2024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18/11/2024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>
            <a:spLocks noGrp="1"/>
          </p:cNvSpPr>
          <p:nvPr>
            <p:ph type="title"/>
          </p:nvPr>
        </p:nvSpPr>
        <p:spPr>
          <a:xfrm>
            <a:off x="609401" y="273600"/>
            <a:ext cx="10972091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42"/>
          <p:cNvSpPr txBox="1">
            <a:spLocks noGrp="1"/>
          </p:cNvSpPr>
          <p:nvPr>
            <p:ph type="subTitle" idx="1"/>
          </p:nvPr>
        </p:nvSpPr>
        <p:spPr>
          <a:xfrm>
            <a:off x="609401" y="1604520"/>
            <a:ext cx="10972091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50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0" Type="http://schemas.openxmlformats.org/officeDocument/2006/relationships/image" Target="../media/image17.jpeg"/><Relationship Id="rId4" Type="http://schemas.openxmlformats.org/officeDocument/2006/relationships/image" Target="../media/image3.pn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5" Type="http://schemas.openxmlformats.org/officeDocument/2006/relationships/image" Target="../media/image61.pn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831850" y="2011921"/>
            <a:ext cx="103107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Compromisso com a Universalização </a:t>
            </a:r>
          </a:p>
          <a:p>
            <a:pPr algn="ctr"/>
            <a:r>
              <a:rPr lang="pt-BR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do Saneamento Rural</a:t>
            </a:r>
          </a:p>
        </p:txBody>
      </p:sp>
      <p:sp>
        <p:nvSpPr>
          <p:cNvPr id="22" name="Google Shape;247;p27"/>
          <p:cNvSpPr/>
          <p:nvPr/>
        </p:nvSpPr>
        <p:spPr>
          <a:xfrm>
            <a:off x="4226923" y="4967296"/>
            <a:ext cx="3731804" cy="82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Helder Cortez</a:t>
            </a:r>
            <a:endParaRPr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Especialista em Saneamento Rural da CAGECE</a:t>
            </a:r>
            <a:endParaRPr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Google Shape;360;p53"/>
          <p:cNvSpPr/>
          <p:nvPr/>
        </p:nvSpPr>
        <p:spPr>
          <a:xfrm>
            <a:off x="4227327" y="5492969"/>
            <a:ext cx="3731400" cy="82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Juazeiro - BA</a:t>
            </a:r>
          </a:p>
          <a:p>
            <a:pPr algn="ctr"/>
            <a:r>
              <a:rPr lang="pt-BR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20 de novembro de 2024</a:t>
            </a:r>
            <a:endParaRPr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apoio</a:t>
            </a:r>
            <a:endParaRPr lang="pt-BR"/>
          </a:p>
        </p:txBody>
      </p:sp>
      <p:pic>
        <p:nvPicPr>
          <p:cNvPr id="5" name="Imagem 4" descr="Auditório com pessoas sentadas&#10;&#10;Descrição gerada automaticamente">
            <a:extLst>
              <a:ext uri="{FF2B5EF4-FFF2-40B4-BE49-F238E27FC236}">
                <a16:creationId xmlns="" xmlns:a16="http://schemas.microsoft.com/office/drawing/2014/main" id="{3EBC1542-F757-4678-9386-F6D947E9A2F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r="2847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22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93420"/>
            <a:ext cx="12192000" cy="6621762"/>
            <a:chOff x="0" y="106483"/>
            <a:chExt cx="12192000" cy="6621762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06483"/>
              <a:ext cx="12192000" cy="6621762"/>
              <a:chOff x="0" y="106483"/>
              <a:chExt cx="12192000" cy="6621762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06483"/>
                <a:ext cx="12192000" cy="6621762"/>
                <a:chOff x="0" y="106483"/>
                <a:chExt cx="12192000" cy="6621762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06483"/>
                  <a:ext cx="12192000" cy="6590814"/>
                  <a:chOff x="0" y="106483"/>
                  <a:chExt cx="12192000" cy="6590814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06483"/>
                    <a:ext cx="12192000" cy="1258388"/>
                    <a:chOff x="0" y="106483"/>
                    <a:chExt cx="12192000" cy="1258388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923137" y="106483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5902703" y="1509412"/>
            <a:ext cx="59227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Qual o nosso desafio?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4689472" y="3538092"/>
            <a:ext cx="4377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População Brasil</a:t>
            </a:r>
          </a:p>
        </p:txBody>
      </p:sp>
      <p:pic>
        <p:nvPicPr>
          <p:cNvPr id="25" name="Picture 6" descr="Vetores de Rabiscar Desenho À Mão Livre Do Mapa Do Brasil e mais imagens de  Brasil - Brasil, Mapa, Vector - iStoc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7" y="541061"/>
            <a:ext cx="5573443" cy="57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5683477" y="3881292"/>
            <a:ext cx="4377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203.080.756 </a:t>
            </a:r>
            <a:r>
              <a:rPr lang="pt-BR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4659522" y="4499011"/>
            <a:ext cx="4377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População Urbana Brasil</a:t>
            </a:r>
          </a:p>
        </p:txBody>
      </p:sp>
      <p:sp>
        <p:nvSpPr>
          <p:cNvPr id="2" name="Retângulo 1"/>
          <p:cNvSpPr/>
          <p:nvPr/>
        </p:nvSpPr>
        <p:spPr>
          <a:xfrm>
            <a:off x="5734707" y="4897703"/>
            <a:ext cx="2226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172.050.017 </a:t>
            </a:r>
            <a:r>
              <a:rPr lang="pt-BR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7784787" y="3736394"/>
            <a:ext cx="43772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spc="-150" dirty="0">
                <a:solidFill>
                  <a:srgbClr val="B4561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População Rural</a:t>
            </a:r>
          </a:p>
          <a:p>
            <a:pPr algn="ctr"/>
            <a:r>
              <a:rPr lang="pt-BR" sz="2400" b="1" spc="-150" dirty="0">
                <a:solidFill>
                  <a:srgbClr val="B4561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Brasil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8614284" y="4493105"/>
            <a:ext cx="30909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smtClean="0">
                <a:solidFill>
                  <a:srgbClr val="B4561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31.030.739</a:t>
            </a:r>
            <a:r>
              <a:rPr lang="pt-BR" b="1" smtClean="0">
                <a:solidFill>
                  <a:srgbClr val="B4561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</a:t>
            </a:r>
            <a:r>
              <a:rPr lang="pt-BR" sz="3200" b="1" dirty="0">
                <a:solidFill>
                  <a:srgbClr val="B4561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8535"/>
            <a:ext cx="6091200" cy="424940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-135026" y="391013"/>
            <a:ext cx="59227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spc="-1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Como sair disso..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93" t="6871" r="14834" b="16903"/>
          <a:stretch/>
        </p:blipFill>
        <p:spPr>
          <a:xfrm>
            <a:off x="6091201" y="1358535"/>
            <a:ext cx="6105282" cy="424940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6269284" y="391013"/>
            <a:ext cx="59227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spc="-15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Para isso..</a:t>
            </a:r>
            <a:endParaRPr lang="pt-BR" sz="4800" b="1" spc="-1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100497" y="5683127"/>
            <a:ext cx="79814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pt-BR" sz="2800" b="1">
                <a:solidFill>
                  <a:schemeClr val="bg1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Direito Humano à água e erradicação da extrema pobreza!</a:t>
            </a:r>
            <a:endParaRPr lang="pt-BR" sz="2800" b="1" dirty="0">
              <a:solidFill>
                <a:schemeClr val="bg1"/>
              </a:solidFill>
              <a:latin typeface="Montserrat" panose="020B0604020202020204" charset="0"/>
              <a:ea typeface="Microsoft JhengHei Light" panose="020B0304030504040204" pitchFamily="34" charset="-120"/>
              <a:cs typeface="Arial" panose="020B0604020202020204" pitchFamily="34" charset="0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475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257479" y="249535"/>
            <a:ext cx="5922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spc="-15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O que fazer?</a:t>
            </a:r>
            <a:endParaRPr lang="pt-BR" sz="36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7" name="Google Shape;262;p28">
            <a:extLst>
              <a:ext uri="{FF2B5EF4-FFF2-40B4-BE49-F238E27FC236}">
                <a16:creationId xmlns:a16="http://schemas.microsoft.com/office/drawing/2014/main" xmlns="" id="{8FC4AC68-566F-2BEB-0B84-0B0CED3B0789}"/>
              </a:ext>
            </a:extLst>
          </p:cNvPr>
          <p:cNvSpPr/>
          <p:nvPr/>
        </p:nvSpPr>
        <p:spPr>
          <a:xfrm>
            <a:off x="257479" y="1477585"/>
            <a:ext cx="10323435" cy="49630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200" tIns="60120" rIns="115200" bIns="60120" anchor="t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000" b="1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Políticas </a:t>
            </a:r>
            <a:r>
              <a:rPr lang="pt-BR" sz="2000" b="1" dirty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Públicas, marco regulatório, arcabouço Jurídico, regulação da prestação dos serviços;</a:t>
            </a: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000" b="1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Estrutura </a:t>
            </a:r>
            <a:r>
              <a:rPr lang="pt-BR" sz="2000" b="1" smtClean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Governamental para </a:t>
            </a:r>
            <a:r>
              <a:rPr lang="pt-BR" sz="2000" b="1" dirty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o Saneamento Rural;</a:t>
            </a:r>
            <a:endParaRPr sz="2000" b="1" dirty="0">
              <a:solidFill>
                <a:srgbClr val="B4561C"/>
              </a:solidFill>
              <a:latin typeface="Montserrat" panose="020B0604020202020204" charset="0"/>
              <a:ea typeface="Microsoft JhengHei Light" panose="020B0304030504040204" pitchFamily="34" charset="-120"/>
              <a:cs typeface="Arial" panose="020B0604020202020204" pitchFamily="34" charset="0"/>
              <a:sym typeface="Tahoma"/>
            </a:endParaRP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Recursos Financeiros para o Saneamento Rural;</a:t>
            </a:r>
            <a:endParaRPr sz="2000" b="1" dirty="0">
              <a:solidFill>
                <a:srgbClr val="B4561C"/>
              </a:solidFill>
              <a:latin typeface="Montserrat" panose="020B0604020202020204" charset="0"/>
              <a:ea typeface="Microsoft JhengHei Light" panose="020B0304030504040204" pitchFamily="34" charset="-120"/>
              <a:cs typeface="Arial" panose="020B0604020202020204" pitchFamily="34" charset="0"/>
              <a:sym typeface="Tahoma"/>
            </a:endParaRP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Definição de um modelo </a:t>
            </a:r>
            <a:r>
              <a:rPr lang="pt-BR" sz="2000" b="1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de </a:t>
            </a:r>
            <a:r>
              <a:rPr lang="pt-BR" sz="2000" b="1" smtClean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gestão para o Rural;</a:t>
            </a: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000" b="1" smtClean="0">
                <a:solidFill>
                  <a:srgbClr val="B4561C"/>
                </a:solidFill>
                <a:latin typeface="Montserrat" panose="020B0604020202020204" charset="0"/>
                <a:ea typeface="Microsoft JhengHei Light" panose="020B0304030504040204" pitchFamily="34" charset="-120"/>
                <a:cs typeface="Arial" panose="020B0604020202020204" pitchFamily="34" charset="0"/>
                <a:sym typeface="Tahoma"/>
              </a:rPr>
              <a:t>Apoio contínuo e regional.</a:t>
            </a:r>
            <a:endParaRPr lang="pt-BR" sz="2000" b="1" dirty="0">
              <a:solidFill>
                <a:srgbClr val="B4561C"/>
              </a:solidFill>
              <a:latin typeface="Montserrat" panose="020B0604020202020204" charset="0"/>
              <a:ea typeface="Microsoft JhengHei Light" panose="020B0304030504040204" pitchFamily="34" charset="-120"/>
              <a:cs typeface="Arial" panose="020B0604020202020204" pitchFamily="34" charset="0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85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-627351" y="315313"/>
            <a:ext cx="5922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Apoio </a:t>
            </a:r>
            <a:r>
              <a:rPr lang="pt-BR" sz="3600" b="1" spc="-15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Nacional</a:t>
            </a:r>
            <a:endParaRPr lang="pt-BR" sz="36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" name="Retângulo de cantos arredondados 1"/>
          <p:cNvSpPr/>
          <p:nvPr/>
        </p:nvSpPr>
        <p:spPr>
          <a:xfrm>
            <a:off x="2046830" y="2002942"/>
            <a:ext cx="1848681" cy="32373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Criação do endereço do Saneamento Rural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3987222" y="1993300"/>
            <a:ext cx="1848681" cy="32470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Definição do Gestor do Saneamento Rural</a:t>
            </a: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5948634" y="2049266"/>
            <a:ext cx="2057710" cy="320069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Licenciamento Ambiental Simplificado</a:t>
            </a: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8119075" y="2049266"/>
            <a:ext cx="1847828" cy="320069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Segurança Hídrica dos Mananciais</a:t>
            </a: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10079634" y="2049266"/>
            <a:ext cx="2020517" cy="320069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Definição </a:t>
            </a:r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Modelos </a:t>
            </a:r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Gestão para os Sistemas de Saneamento na zona rural</a:t>
            </a:r>
          </a:p>
        </p:txBody>
      </p:sp>
      <p:sp>
        <p:nvSpPr>
          <p:cNvPr id="26" name="Retângulo de cantos arredondados 25"/>
          <p:cNvSpPr/>
          <p:nvPr/>
        </p:nvSpPr>
        <p:spPr>
          <a:xfrm>
            <a:off x="85418" y="2008774"/>
            <a:ext cx="1848681" cy="323154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Políticas públicas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-353132" y="315313"/>
            <a:ext cx="5922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Recursos financeiros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4" t="3333" r="12809" b="-231"/>
          <a:stretch/>
        </p:blipFill>
        <p:spPr>
          <a:xfrm>
            <a:off x="5957457" y="1371037"/>
            <a:ext cx="6230189" cy="5486963"/>
          </a:xfrm>
          <a:prstGeom prst="rect">
            <a:avLst/>
          </a:prstGeom>
        </p:spPr>
      </p:pic>
      <p:sp>
        <p:nvSpPr>
          <p:cNvPr id="26" name="Ondulado 25"/>
          <p:cNvSpPr/>
          <p:nvPr/>
        </p:nvSpPr>
        <p:spPr>
          <a:xfrm rot="5400000" flipH="1" flipV="1">
            <a:off x="2931804" y="2698809"/>
            <a:ext cx="5493129" cy="2825254"/>
          </a:xfrm>
          <a:prstGeom prst="wave">
            <a:avLst/>
          </a:prstGeom>
          <a:solidFill>
            <a:srgbClr val="F5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7" name="Grupo 16"/>
          <p:cNvGrpSpPr/>
          <p:nvPr/>
        </p:nvGrpSpPr>
        <p:grpSpPr>
          <a:xfrm>
            <a:off x="544466" y="1798555"/>
            <a:ext cx="3193815" cy="678544"/>
            <a:chOff x="544466" y="1798555"/>
            <a:chExt cx="3193815" cy="678544"/>
          </a:xfrm>
        </p:grpSpPr>
        <p:sp>
          <p:nvSpPr>
            <p:cNvPr id="15" name="Retângulo 14"/>
            <p:cNvSpPr/>
            <p:nvPr/>
          </p:nvSpPr>
          <p:spPr>
            <a:xfrm>
              <a:off x="544466" y="1798555"/>
              <a:ext cx="2949386" cy="5225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652112" y="1916754"/>
              <a:ext cx="3086169" cy="560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617246" y="1977860"/>
              <a:ext cx="312103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Investimentos Públicos</a:t>
              </a:r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1011318" y="2717730"/>
            <a:ext cx="3193815" cy="678544"/>
            <a:chOff x="544466" y="1798555"/>
            <a:chExt cx="3193815" cy="678544"/>
          </a:xfrm>
        </p:grpSpPr>
        <p:sp>
          <p:nvSpPr>
            <p:cNvPr id="30" name="Retângulo 29"/>
            <p:cNvSpPr/>
            <p:nvPr/>
          </p:nvSpPr>
          <p:spPr>
            <a:xfrm>
              <a:off x="544466" y="1798555"/>
              <a:ext cx="2949386" cy="5225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652112" y="1916754"/>
              <a:ext cx="3086169" cy="560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617246" y="1977860"/>
              <a:ext cx="312103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Parcerias privadas</a:t>
              </a: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1474414" y="3635630"/>
            <a:ext cx="3193815" cy="678544"/>
            <a:chOff x="544466" y="1798555"/>
            <a:chExt cx="3193815" cy="678544"/>
          </a:xfrm>
        </p:grpSpPr>
        <p:sp>
          <p:nvSpPr>
            <p:cNvPr id="34" name="Retângulo 33"/>
            <p:cNvSpPr/>
            <p:nvPr/>
          </p:nvSpPr>
          <p:spPr>
            <a:xfrm>
              <a:off x="544466" y="1798555"/>
              <a:ext cx="2949386" cy="5225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Retângulo 34"/>
            <p:cNvSpPr/>
            <p:nvPr/>
          </p:nvSpPr>
          <p:spPr>
            <a:xfrm>
              <a:off x="652112" y="1916754"/>
              <a:ext cx="3086169" cy="560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617246" y="1977860"/>
              <a:ext cx="312103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Parcerias públicas</a:t>
              </a: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1938269" y="4578703"/>
            <a:ext cx="3193815" cy="1088330"/>
            <a:chOff x="544466" y="1798555"/>
            <a:chExt cx="3193815" cy="825636"/>
          </a:xfrm>
        </p:grpSpPr>
        <p:sp>
          <p:nvSpPr>
            <p:cNvPr id="38" name="Retângulo 37"/>
            <p:cNvSpPr/>
            <p:nvPr/>
          </p:nvSpPr>
          <p:spPr>
            <a:xfrm>
              <a:off x="544466" y="1798555"/>
              <a:ext cx="2949386" cy="5225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Retângulo 38"/>
            <p:cNvSpPr/>
            <p:nvPr/>
          </p:nvSpPr>
          <p:spPr>
            <a:xfrm>
              <a:off x="652112" y="1916754"/>
              <a:ext cx="3086169" cy="560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Retângulo 39"/>
            <p:cNvSpPr/>
            <p:nvPr/>
          </p:nvSpPr>
          <p:spPr>
            <a:xfrm>
              <a:off x="617246" y="1977860"/>
              <a:ext cx="31210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Empréstimos nacionais e internacionais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" r="5791" b="13698"/>
          <a:stretch/>
        </p:blipFill>
        <p:spPr>
          <a:xfrm>
            <a:off x="0" y="987499"/>
            <a:ext cx="12192000" cy="5918627"/>
          </a:xfrm>
          <a:prstGeom prst="rect">
            <a:avLst/>
          </a:prstGeom>
        </p:spPr>
      </p:pic>
      <p:sp>
        <p:nvSpPr>
          <p:cNvPr id="35" name="Retângulo 34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-130629" y="288998"/>
            <a:ext cx="77431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GESTORA DO SANEAMENTO NA ZONA RURAL DO ESTADO</a:t>
            </a:r>
          </a:p>
        </p:txBody>
      </p:sp>
      <p:grpSp>
        <p:nvGrpSpPr>
          <p:cNvPr id="33" name="Grupo 32"/>
          <p:cNvGrpSpPr/>
          <p:nvPr/>
        </p:nvGrpSpPr>
        <p:grpSpPr>
          <a:xfrm>
            <a:off x="-130629" y="-1220703"/>
            <a:ext cx="12583883" cy="3429028"/>
            <a:chOff x="-2" y="-828738"/>
            <a:chExt cx="12453256" cy="3429028"/>
          </a:xfrm>
        </p:grpSpPr>
        <p:sp>
          <p:nvSpPr>
            <p:cNvPr id="31" name="Ondulado 30"/>
            <p:cNvSpPr/>
            <p:nvPr/>
          </p:nvSpPr>
          <p:spPr>
            <a:xfrm rot="10800000" flipH="1" flipV="1">
              <a:off x="-2" y="-821967"/>
              <a:ext cx="6226628" cy="3422257"/>
            </a:xfrm>
            <a:prstGeom prst="wav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Ondulado 31"/>
            <p:cNvSpPr/>
            <p:nvPr/>
          </p:nvSpPr>
          <p:spPr>
            <a:xfrm rot="10800000" flipH="1" flipV="1">
              <a:off x="6226626" y="-828738"/>
              <a:ext cx="6226628" cy="3422257"/>
            </a:xfrm>
            <a:prstGeom prst="wav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831849" y="179220"/>
            <a:ext cx="89914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 smtClean="0">
                <a:solidFill>
                  <a:srgbClr val="6040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SUPORTE TÉCNICO AO SANEAMENTO RURAL DOS ESTADOS</a:t>
            </a:r>
            <a:endParaRPr lang="pt-BR" sz="3600" b="1" spc="-150" dirty="0">
              <a:solidFill>
                <a:srgbClr val="6040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758944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08795"/>
            <a:ext cx="12192000" cy="6619450"/>
            <a:chOff x="0" y="108795"/>
            <a:chExt cx="12192000" cy="6619450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08795"/>
              <a:ext cx="12192000" cy="6619450"/>
              <a:chOff x="0" y="108795"/>
              <a:chExt cx="12192000" cy="6619450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08795"/>
                <a:ext cx="12192000" cy="6619450"/>
                <a:chOff x="0" y="108795"/>
                <a:chExt cx="12192000" cy="6619450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08795"/>
                  <a:ext cx="12192000" cy="6588502"/>
                  <a:chOff x="0" y="108795"/>
                  <a:chExt cx="12192000" cy="6588502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08795"/>
                    <a:ext cx="12192000" cy="1256076"/>
                    <a:chOff x="0" y="108795"/>
                    <a:chExt cx="12192000" cy="1256076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42555" y="108795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pSp>
        <p:nvGrpSpPr>
          <p:cNvPr id="26" name="Grupo 25"/>
          <p:cNvGrpSpPr/>
          <p:nvPr/>
        </p:nvGrpSpPr>
        <p:grpSpPr>
          <a:xfrm>
            <a:off x="232531" y="2051617"/>
            <a:ext cx="1796008" cy="3589189"/>
            <a:chOff x="754973" y="1908533"/>
            <a:chExt cx="1860022" cy="390698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7" name="Retângulo 26"/>
            <p:cNvSpPr/>
            <p:nvPr/>
          </p:nvSpPr>
          <p:spPr>
            <a:xfrm>
              <a:off x="754973" y="1922266"/>
              <a:ext cx="1860022" cy="38932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Pentágono 27"/>
            <p:cNvSpPr/>
            <p:nvPr/>
          </p:nvSpPr>
          <p:spPr>
            <a:xfrm rot="5400000">
              <a:off x="1147943" y="1515563"/>
              <a:ext cx="1066922" cy="1852862"/>
            </a:xfrm>
            <a:prstGeom prst="homePlate">
              <a:avLst>
                <a:gd name="adj" fmla="val 4793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2231068" y="2020670"/>
            <a:ext cx="1796008" cy="3589189"/>
            <a:chOff x="754973" y="1908533"/>
            <a:chExt cx="1860022" cy="390698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0" name="Retângulo 29"/>
            <p:cNvSpPr/>
            <p:nvPr/>
          </p:nvSpPr>
          <p:spPr>
            <a:xfrm>
              <a:off x="754973" y="1922266"/>
              <a:ext cx="1860022" cy="389325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Pentágono 30"/>
            <p:cNvSpPr/>
            <p:nvPr/>
          </p:nvSpPr>
          <p:spPr>
            <a:xfrm rot="5400000">
              <a:off x="1147943" y="1515563"/>
              <a:ext cx="1066922" cy="1852862"/>
            </a:xfrm>
            <a:prstGeom prst="homePlate">
              <a:avLst>
                <a:gd name="adj" fmla="val 47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4214043" y="2002341"/>
            <a:ext cx="1796008" cy="3589189"/>
            <a:chOff x="754973" y="1908533"/>
            <a:chExt cx="1860022" cy="3906989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3" name="Retângulo 32"/>
            <p:cNvSpPr/>
            <p:nvPr/>
          </p:nvSpPr>
          <p:spPr>
            <a:xfrm>
              <a:off x="754973" y="1922266"/>
              <a:ext cx="1860022" cy="38932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Pentágono 33"/>
            <p:cNvSpPr/>
            <p:nvPr/>
          </p:nvSpPr>
          <p:spPr>
            <a:xfrm rot="5400000">
              <a:off x="1147943" y="1515563"/>
              <a:ext cx="1066922" cy="1852862"/>
            </a:xfrm>
            <a:prstGeom prst="homePlate">
              <a:avLst>
                <a:gd name="adj" fmla="val 4793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6197018" y="2051617"/>
            <a:ext cx="1796008" cy="3589189"/>
            <a:chOff x="754973" y="1908533"/>
            <a:chExt cx="1860022" cy="390698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6" name="Retângulo 35"/>
            <p:cNvSpPr/>
            <p:nvPr/>
          </p:nvSpPr>
          <p:spPr>
            <a:xfrm>
              <a:off x="754973" y="1922266"/>
              <a:ext cx="1860022" cy="38932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Pentágono 36"/>
            <p:cNvSpPr/>
            <p:nvPr/>
          </p:nvSpPr>
          <p:spPr>
            <a:xfrm rot="5400000">
              <a:off x="1147943" y="1515563"/>
              <a:ext cx="1066922" cy="1852862"/>
            </a:xfrm>
            <a:prstGeom prst="homePlate">
              <a:avLst>
                <a:gd name="adj" fmla="val 4793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8173080" y="2051617"/>
            <a:ext cx="1796008" cy="3589189"/>
            <a:chOff x="754973" y="1908533"/>
            <a:chExt cx="1860022" cy="390698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9" name="Retângulo 38"/>
            <p:cNvSpPr/>
            <p:nvPr/>
          </p:nvSpPr>
          <p:spPr>
            <a:xfrm>
              <a:off x="754973" y="1922266"/>
              <a:ext cx="1860022" cy="389325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Pentágono 39"/>
            <p:cNvSpPr/>
            <p:nvPr/>
          </p:nvSpPr>
          <p:spPr>
            <a:xfrm rot="5400000">
              <a:off x="1147943" y="1515563"/>
              <a:ext cx="1066922" cy="1852862"/>
            </a:xfrm>
            <a:prstGeom prst="homePlate">
              <a:avLst>
                <a:gd name="adj" fmla="val 479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10169463" y="2039593"/>
            <a:ext cx="1796008" cy="3589189"/>
            <a:chOff x="754973" y="1908533"/>
            <a:chExt cx="1860022" cy="390698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42" name="Retângulo 41"/>
            <p:cNvSpPr/>
            <p:nvPr/>
          </p:nvSpPr>
          <p:spPr>
            <a:xfrm>
              <a:off x="754973" y="1922266"/>
              <a:ext cx="1860022" cy="38932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Pentágono 42"/>
            <p:cNvSpPr/>
            <p:nvPr/>
          </p:nvSpPr>
          <p:spPr>
            <a:xfrm rot="5400000">
              <a:off x="1147943" y="1515563"/>
              <a:ext cx="1066922" cy="1852862"/>
            </a:xfrm>
            <a:prstGeom prst="homePlate">
              <a:avLst>
                <a:gd name="adj" fmla="val 4793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15"/>
          <p:cNvSpPr/>
          <p:nvPr/>
        </p:nvSpPr>
        <p:spPr>
          <a:xfrm>
            <a:off x="4171935" y="3245688"/>
            <a:ext cx="18642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1" algn="ctr">
              <a:buSzPts val="1300"/>
            </a:pPr>
            <a:r>
              <a:rPr lang="pt-BR" sz="14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Responsável por realizar estudos de viabilidade técnica para novos sistemas de saneamento, além da recuperação e ampliação de sistemas já existentes</a:t>
            </a:r>
          </a:p>
        </p:txBody>
      </p:sp>
      <p:sp>
        <p:nvSpPr>
          <p:cNvPr id="44" name="Retângulo 43"/>
          <p:cNvSpPr/>
          <p:nvPr/>
        </p:nvSpPr>
        <p:spPr>
          <a:xfrm>
            <a:off x="6181418" y="3198711"/>
            <a:ext cx="195032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1" algn="ctr">
              <a:buSzPts val="1300"/>
            </a:pPr>
            <a:r>
              <a:rPr lang="pt-BR" sz="16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Implantação e desenvolvimento de novas tecnologias para a ampliação do acesso ao Saneamento na zona rural</a:t>
            </a:r>
          </a:p>
        </p:txBody>
      </p:sp>
      <p:sp>
        <p:nvSpPr>
          <p:cNvPr id="45" name="Retângulo 44"/>
          <p:cNvSpPr/>
          <p:nvPr/>
        </p:nvSpPr>
        <p:spPr>
          <a:xfrm>
            <a:off x="234895" y="3480199"/>
            <a:ext cx="17961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1" algn="ctr">
              <a:buSzPts val="1300"/>
            </a:pPr>
            <a:r>
              <a:rPr lang="pt-BR" sz="16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Especialista em saneamento básico urbano e rural</a:t>
            </a:r>
          </a:p>
        </p:txBody>
      </p:sp>
      <p:sp>
        <p:nvSpPr>
          <p:cNvPr id="46" name="Retângulo 45"/>
          <p:cNvSpPr/>
          <p:nvPr/>
        </p:nvSpPr>
        <p:spPr>
          <a:xfrm>
            <a:off x="2229326" y="3176224"/>
            <a:ext cx="17970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1" algn="ctr">
              <a:buSzPts val="1300"/>
            </a:pPr>
            <a:r>
              <a:rPr lang="pt-BR" sz="14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Responsável por analisar, aprovar e fiscalizar os projetos de abastecimento de água e esgotamento sanitário financiados pelo governo estadual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8108959" y="3426503"/>
            <a:ext cx="1950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1" algn="ctr">
              <a:buSzPts val="1300"/>
            </a:pPr>
            <a:r>
              <a:rPr lang="pt-BR" sz="16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Captação de recursos e parceiros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10149142" y="3148560"/>
            <a:ext cx="19503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1" algn="ctr">
              <a:buSzPts val="1300"/>
            </a:pPr>
            <a:r>
              <a:rPr lang="pt-BR" sz="16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Implantação e </a:t>
            </a:r>
            <a:r>
              <a:rPr lang="pt-BR" sz="1600" b="1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expansão de Modelos de </a:t>
            </a:r>
            <a:r>
              <a:rPr lang="pt-BR" sz="1600" b="1" smtClean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Gestão e soluções individuais </a:t>
            </a:r>
            <a:r>
              <a:rPr lang="pt-BR" sz="1600" b="1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para os Sistemas da Saneamento da zona rural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80422" y="264972"/>
            <a:ext cx="5922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spc="-15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Do</a:t>
            </a:r>
            <a:r>
              <a:rPr lang="pt-BR" sz="3600" b="1" spc="-15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que precisa?</a:t>
            </a:r>
            <a:endParaRPr lang="pt-BR" sz="36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5271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4"/>
            <a:ext cx="12164499" cy="7218947"/>
          </a:xfrm>
          <a:prstGeom prst="rect">
            <a:avLst/>
          </a:pr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-130629" y="288998"/>
            <a:ext cx="77431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GESTORA DO SANEAMENTO NA ZONA RURAL DO ESTADO</a:t>
            </a:r>
          </a:p>
        </p:txBody>
      </p:sp>
      <p:grpSp>
        <p:nvGrpSpPr>
          <p:cNvPr id="33" name="Grupo 32"/>
          <p:cNvGrpSpPr/>
          <p:nvPr/>
        </p:nvGrpSpPr>
        <p:grpSpPr>
          <a:xfrm>
            <a:off x="-130629" y="-1220703"/>
            <a:ext cx="12583883" cy="3429028"/>
            <a:chOff x="-2" y="-828738"/>
            <a:chExt cx="12453256" cy="3429028"/>
          </a:xfrm>
        </p:grpSpPr>
        <p:sp>
          <p:nvSpPr>
            <p:cNvPr id="31" name="Ondulado 30"/>
            <p:cNvSpPr/>
            <p:nvPr/>
          </p:nvSpPr>
          <p:spPr>
            <a:xfrm rot="10800000" flipH="1" flipV="1">
              <a:off x="-2" y="-821967"/>
              <a:ext cx="6226628" cy="3422257"/>
            </a:xfrm>
            <a:prstGeom prst="wav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Ondulado 31"/>
            <p:cNvSpPr/>
            <p:nvPr/>
          </p:nvSpPr>
          <p:spPr>
            <a:xfrm rot="10800000" flipH="1" flipV="1">
              <a:off x="6226626" y="-828738"/>
              <a:ext cx="6226628" cy="3422257"/>
            </a:xfrm>
            <a:prstGeom prst="wav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646307" y="347542"/>
            <a:ext cx="76917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spc="-150" smtClean="0">
                <a:solidFill>
                  <a:srgbClr val="6040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COMO O ESTADO DO CEARÁ SE ORGANIZOU?</a:t>
            </a:r>
            <a:endParaRPr lang="pt-BR" sz="4000" b="1" spc="-150" dirty="0">
              <a:solidFill>
                <a:srgbClr val="6040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pic>
        <p:nvPicPr>
          <p:cNvPr id="1026" name="Picture 2" descr="Acesso à Informação - Governo do Estado do Ceará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284" y="-59056"/>
            <a:ext cx="2569409" cy="184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9328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0" y="249535"/>
            <a:ext cx="5922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Apoio </a:t>
            </a:r>
            <a:r>
              <a:rPr lang="pt-BR" sz="3600" b="1" spc="-15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do Estado do Ceará</a:t>
            </a:r>
            <a:endParaRPr lang="pt-BR" sz="36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" name="Retângulo de cantos arredondados 1"/>
          <p:cNvSpPr/>
          <p:nvPr/>
        </p:nvSpPr>
        <p:spPr>
          <a:xfrm>
            <a:off x="1937603" y="2002942"/>
            <a:ext cx="1848681" cy="32373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Endereço do Saneamento Rural é a Secretaria das Cidades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3851526" y="1990854"/>
            <a:ext cx="1848681" cy="32470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Gestor </a:t>
            </a:r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Saneamento </a:t>
            </a:r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Rural é a Companhia de Água e Esgoto do Estado – CAGECE 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5748616" y="1982664"/>
            <a:ext cx="2057710" cy="326729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Envolvimento de todas as secretarias no Saneamento Rural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7861431" y="2014015"/>
            <a:ext cx="2193196" cy="320069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financeiros: BIRD/KFW/</a:t>
            </a:r>
          </a:p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Mcid/FUNASA</a:t>
            </a:r>
          </a:p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OGU/Iniciativa Privada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10106168" y="2014015"/>
            <a:ext cx="2020517" cy="320069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SISAR: O </a:t>
            </a:r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 </a:t>
            </a:r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Tecnologia Social para </a:t>
            </a:r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Sistemas de Saneamento na zona rural</a:t>
            </a:r>
          </a:p>
        </p:txBody>
      </p:sp>
      <p:sp>
        <p:nvSpPr>
          <p:cNvPr id="26" name="Retângulo de cantos arredondados 25"/>
          <p:cNvSpPr/>
          <p:nvPr/>
        </p:nvSpPr>
        <p:spPr>
          <a:xfrm>
            <a:off x="40513" y="2008774"/>
            <a:ext cx="1848681" cy="323154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Políticas </a:t>
            </a:r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públicas / Criação do FESB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00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08557"/>
            <a:ext cx="12192000" cy="6619688"/>
            <a:chOff x="0" y="108557"/>
            <a:chExt cx="12192000" cy="6619688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08557"/>
              <a:ext cx="12192000" cy="6619688"/>
              <a:chOff x="0" y="108557"/>
              <a:chExt cx="12192000" cy="6619688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08557"/>
                <a:ext cx="12192000" cy="6619688"/>
                <a:chOff x="0" y="108557"/>
                <a:chExt cx="12192000" cy="6619688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08557"/>
                  <a:ext cx="12192000" cy="6588740"/>
                  <a:chOff x="0" y="108557"/>
                  <a:chExt cx="12192000" cy="6588740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08557"/>
                    <a:ext cx="12192000" cy="1256314"/>
                    <a:chOff x="0" y="108557"/>
                    <a:chExt cx="12192000" cy="1256314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08557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pSp>
        <p:nvGrpSpPr>
          <p:cNvPr id="22" name="Grupo 21"/>
          <p:cNvGrpSpPr/>
          <p:nvPr/>
        </p:nvGrpSpPr>
        <p:grpSpPr>
          <a:xfrm>
            <a:off x="141876" y="1439427"/>
            <a:ext cx="11969611" cy="3970998"/>
            <a:chOff x="83834" y="1045029"/>
            <a:chExt cx="11971169" cy="3971515"/>
          </a:xfrm>
        </p:grpSpPr>
        <p:grpSp>
          <p:nvGrpSpPr>
            <p:cNvPr id="23" name="Grupo 22"/>
            <p:cNvGrpSpPr/>
            <p:nvPr/>
          </p:nvGrpSpPr>
          <p:grpSpPr>
            <a:xfrm>
              <a:off x="318901" y="1045029"/>
              <a:ext cx="11736102" cy="3971515"/>
              <a:chOff x="503952" y="1058339"/>
              <a:chExt cx="12691992" cy="4160085"/>
            </a:xfrm>
          </p:grpSpPr>
          <p:cxnSp>
            <p:nvCxnSpPr>
              <p:cNvPr id="33" name="Google Shape;296;p32"/>
              <p:cNvCxnSpPr/>
              <p:nvPr/>
            </p:nvCxnSpPr>
            <p:spPr>
              <a:xfrm rot="10800000" flipH="1">
                <a:off x="1611317" y="1985624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4" name="Google Shape;297;p32"/>
              <p:cNvCxnSpPr/>
              <p:nvPr/>
            </p:nvCxnSpPr>
            <p:spPr>
              <a:xfrm rot="10800000" flipH="1">
                <a:off x="5360717" y="2295432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5" name="Google Shape;298;p32"/>
              <p:cNvCxnSpPr/>
              <p:nvPr/>
            </p:nvCxnSpPr>
            <p:spPr>
              <a:xfrm rot="10800000" flipH="1">
                <a:off x="6551560" y="2947392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6" name="Google Shape;299;p32"/>
              <p:cNvCxnSpPr/>
              <p:nvPr/>
            </p:nvCxnSpPr>
            <p:spPr>
              <a:xfrm rot="10800000" flipH="1">
                <a:off x="4229597" y="2948984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7" name="Google Shape;300;p32"/>
              <p:cNvCxnSpPr/>
              <p:nvPr/>
            </p:nvCxnSpPr>
            <p:spPr>
              <a:xfrm flipV="1">
                <a:off x="6800357" y="1533323"/>
                <a:ext cx="0" cy="45211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8" name="Google Shape;301;p32"/>
              <p:cNvCxnSpPr/>
              <p:nvPr/>
            </p:nvCxnSpPr>
            <p:spPr>
              <a:xfrm rot="10800000" flipH="1">
                <a:off x="5360717" y="1985624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9" name="Google Shape;302;p32"/>
              <p:cNvCxnSpPr/>
              <p:nvPr/>
            </p:nvCxnSpPr>
            <p:spPr>
              <a:xfrm rot="10800000" flipH="1">
                <a:off x="4221677" y="3421664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0" name="Google Shape;303;p32"/>
              <p:cNvCxnSpPr/>
              <p:nvPr/>
            </p:nvCxnSpPr>
            <p:spPr>
              <a:xfrm rot="10800000" flipH="1">
                <a:off x="1611317" y="2566664"/>
                <a:ext cx="360" cy="6519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1" name="Google Shape;304;p32"/>
              <p:cNvCxnSpPr/>
              <p:nvPr/>
            </p:nvCxnSpPr>
            <p:spPr>
              <a:xfrm rot="10800000" flipH="1">
                <a:off x="2476757" y="3218264"/>
                <a:ext cx="360" cy="651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2" name="Google Shape;305;p32"/>
              <p:cNvCxnSpPr/>
              <p:nvPr/>
            </p:nvCxnSpPr>
            <p:spPr>
              <a:xfrm rot="10800000" flipH="1">
                <a:off x="715637" y="3218264"/>
                <a:ext cx="360" cy="651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3" name="Google Shape;307;p32"/>
              <p:cNvCxnSpPr/>
              <p:nvPr/>
            </p:nvCxnSpPr>
            <p:spPr>
              <a:xfrm rot="10800000" flipH="1">
                <a:off x="7572917" y="4552424"/>
                <a:ext cx="360" cy="35784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4" name="Google Shape;308;p32"/>
              <p:cNvCxnSpPr/>
              <p:nvPr/>
            </p:nvCxnSpPr>
            <p:spPr>
              <a:xfrm rot="10800000" flipH="1">
                <a:off x="5659877" y="4552424"/>
                <a:ext cx="360" cy="35784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5" name="Google Shape;309;p32"/>
              <p:cNvCxnSpPr/>
              <p:nvPr/>
            </p:nvCxnSpPr>
            <p:spPr>
              <a:xfrm rot="10800000" flipH="1">
                <a:off x="6560237" y="4204304"/>
                <a:ext cx="360" cy="3564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6" name="Google Shape;310;p32"/>
              <p:cNvCxnSpPr/>
              <p:nvPr/>
            </p:nvCxnSpPr>
            <p:spPr>
              <a:xfrm rot="10800000" flipH="1">
                <a:off x="6555557" y="3612104"/>
                <a:ext cx="360" cy="651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7" name="Google Shape;312;p32"/>
              <p:cNvSpPr/>
              <p:nvPr/>
            </p:nvSpPr>
            <p:spPr>
              <a:xfrm>
                <a:off x="5942477" y="3856184"/>
                <a:ext cx="1227240" cy="525960"/>
              </a:xfrm>
              <a:prstGeom prst="rect">
                <a:avLst/>
              </a:prstGeom>
              <a:solidFill>
                <a:srgbClr val="00B6FA"/>
              </a:solidFill>
              <a:ln>
                <a:noFill/>
              </a:ln>
              <a:effectLst>
                <a:outerShdw blurRad="108000" dist="12600" dir="5400000" algn="ctr">
                  <a:srgbClr val="000000"/>
                </a:outerShdw>
              </a:effectLst>
            </p:spPr>
            <p:txBody>
              <a:bodyPr spcFirstLastPara="1" wrap="square" lIns="89988" tIns="44994" rIns="89988" bIns="44994" anchor="ctr" anchorCtr="0">
                <a:noAutofit/>
              </a:bodyPr>
              <a:lstStyle/>
              <a:p>
                <a:pPr algn="ctr"/>
                <a:r>
                  <a:rPr lang="pt-BR" sz="14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DNI</a:t>
                </a: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313;p32"/>
              <p:cNvSpPr/>
              <p:nvPr/>
            </p:nvSpPr>
            <p:spPr>
              <a:xfrm>
                <a:off x="4747997" y="4725224"/>
                <a:ext cx="1554840" cy="493200"/>
              </a:xfrm>
              <a:prstGeom prst="rect">
                <a:avLst/>
              </a:prstGeom>
              <a:solidFill>
                <a:srgbClr val="00B6FA"/>
              </a:solidFill>
              <a:ln>
                <a:noFill/>
              </a:ln>
              <a:effectLst>
                <a:outerShdw blurRad="108000" dist="12600" dir="5400000" algn="ctr">
                  <a:srgbClr val="000000"/>
                </a:outerShdw>
              </a:effectLst>
            </p:spPr>
            <p:txBody>
              <a:bodyPr spcFirstLastPara="1" wrap="square" lIns="89988" tIns="44994" rIns="89988" bIns="44994" anchor="ctr" anchorCtr="0">
                <a:noAutofit/>
              </a:bodyPr>
              <a:lstStyle/>
              <a:p>
                <a:pPr algn="ctr"/>
                <a:r>
                  <a:rPr lang="pt-BR" sz="14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GESAR</a:t>
                </a: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314;p32"/>
              <p:cNvSpPr/>
              <p:nvPr/>
            </p:nvSpPr>
            <p:spPr>
              <a:xfrm>
                <a:off x="6796757" y="4725224"/>
                <a:ext cx="1554840" cy="493200"/>
              </a:xfrm>
              <a:prstGeom prst="rect">
                <a:avLst/>
              </a:prstGeom>
              <a:solidFill>
                <a:srgbClr val="00B6FA"/>
              </a:solidFill>
              <a:ln>
                <a:noFill/>
              </a:ln>
              <a:effectLst>
                <a:outerShdw blurRad="108000" dist="12600" dir="5400000" algn="ctr">
                  <a:srgbClr val="000000"/>
                </a:outerShdw>
              </a:effectLst>
            </p:spPr>
            <p:txBody>
              <a:bodyPr spcFirstLastPara="1" wrap="square" lIns="89988" tIns="44994" rIns="89988" bIns="44994" anchor="ctr" anchorCtr="0">
                <a:noAutofit/>
              </a:bodyPr>
              <a:lstStyle/>
              <a:p>
                <a:pPr algn="ctr"/>
                <a:r>
                  <a:rPr lang="pt-BR" sz="14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GOPAS</a:t>
                </a: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6" name="Google Shape;316;p32"/>
              <p:cNvCxnSpPr/>
              <p:nvPr/>
            </p:nvCxnSpPr>
            <p:spPr>
              <a:xfrm flipH="1">
                <a:off x="5659877" y="4560344"/>
                <a:ext cx="1913400" cy="3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70C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57" name="Google Shape;319;p32"/>
              <p:cNvSpPr/>
              <p:nvPr/>
            </p:nvSpPr>
            <p:spPr>
              <a:xfrm>
                <a:off x="3444077" y="3116024"/>
                <a:ext cx="1610640" cy="547920"/>
              </a:xfrm>
              <a:prstGeom prst="rect">
                <a:avLst/>
              </a:prstGeom>
              <a:solidFill>
                <a:srgbClr val="0C8D4E"/>
              </a:solidFill>
              <a:ln>
                <a:noFill/>
              </a:ln>
              <a:effectLst>
                <a:outerShdw blurRad="108000" dist="12600" dir="5400000" algn="ctr">
                  <a:srgbClr val="000000"/>
                </a:outerShdw>
              </a:effectLst>
            </p:spPr>
            <p:txBody>
              <a:bodyPr spcFirstLastPara="1" wrap="square" lIns="89988" tIns="44994" rIns="89988" bIns="44994" anchor="ctr" anchorCtr="0">
                <a:noAutofit/>
              </a:bodyPr>
              <a:lstStyle/>
              <a:p>
                <a:pPr algn="ctr"/>
                <a:r>
                  <a:rPr lang="pt-BR" sz="14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SESAN</a:t>
                </a: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320;p32"/>
              <p:cNvSpPr/>
              <p:nvPr/>
            </p:nvSpPr>
            <p:spPr>
              <a:xfrm>
                <a:off x="3419597" y="3930344"/>
                <a:ext cx="1610640" cy="547920"/>
              </a:xfrm>
              <a:prstGeom prst="rect">
                <a:avLst/>
              </a:prstGeom>
              <a:solidFill>
                <a:srgbClr val="0C8D4E"/>
              </a:solidFill>
              <a:ln>
                <a:noFill/>
              </a:ln>
              <a:effectLst>
                <a:outerShdw blurRad="108000" dist="12600" dir="5400000" algn="ctr">
                  <a:srgbClr val="000000"/>
                </a:outerShdw>
              </a:effectLst>
            </p:spPr>
            <p:txBody>
              <a:bodyPr spcFirstLastPara="1" wrap="square" lIns="89988" tIns="44994" rIns="89988" bIns="44994" anchor="ctr" anchorCtr="0">
                <a:noAutofit/>
              </a:bodyPr>
              <a:lstStyle/>
              <a:p>
                <a:pPr algn="ctr"/>
                <a:r>
                  <a:rPr lang="pt-BR" sz="14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UGP PAS</a:t>
                </a: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9" name="Google Shape;321;p32"/>
              <p:cNvCxnSpPr/>
              <p:nvPr/>
            </p:nvCxnSpPr>
            <p:spPr>
              <a:xfrm flipH="1">
                <a:off x="715637" y="3218264"/>
                <a:ext cx="1769400" cy="3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0" name="Google Shape;322;p32"/>
              <p:cNvCxnSpPr/>
              <p:nvPr/>
            </p:nvCxnSpPr>
            <p:spPr>
              <a:xfrm flipH="1">
                <a:off x="1611317" y="1978613"/>
                <a:ext cx="3770280" cy="3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1" name="Google Shape;323;p32"/>
              <p:cNvCxnSpPr/>
              <p:nvPr/>
            </p:nvCxnSpPr>
            <p:spPr>
              <a:xfrm flipH="1">
                <a:off x="4226717" y="2947213"/>
                <a:ext cx="2324843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" name="Google Shape;326;p32"/>
              <p:cNvCxnSpPr/>
              <p:nvPr/>
            </p:nvCxnSpPr>
            <p:spPr>
              <a:xfrm flipH="1">
                <a:off x="5340557" y="1978429"/>
                <a:ext cx="3770640" cy="3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3" name="Google Shape;327;p32"/>
              <p:cNvCxnSpPr/>
              <p:nvPr/>
            </p:nvCxnSpPr>
            <p:spPr>
              <a:xfrm rot="10800000" flipH="1">
                <a:off x="8855589" y="1985904"/>
                <a:ext cx="360" cy="651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64" name="Grupo 63"/>
              <p:cNvGrpSpPr/>
              <p:nvPr/>
            </p:nvGrpSpPr>
            <p:grpSpPr>
              <a:xfrm>
                <a:off x="5405174" y="1058339"/>
                <a:ext cx="2783165" cy="609905"/>
                <a:chOff x="6074307" y="1018767"/>
                <a:chExt cx="2783165" cy="609905"/>
              </a:xfrm>
            </p:grpSpPr>
            <p:sp>
              <p:nvSpPr>
                <p:cNvPr id="90" name="Google Shape;317;p32"/>
                <p:cNvSpPr/>
                <p:nvPr/>
              </p:nvSpPr>
              <p:spPr>
                <a:xfrm>
                  <a:off x="6229196" y="1092059"/>
                  <a:ext cx="2628276" cy="463320"/>
                </a:xfrm>
                <a:prstGeom prst="homePlate">
                  <a:avLst/>
                </a:prstGeom>
                <a:solidFill>
                  <a:srgbClr val="0C8D4E"/>
                </a:solidFill>
                <a:ln>
                  <a:noFill/>
                </a:ln>
                <a:effectLst>
                  <a:outerShdw blurRad="108000" dist="12600" dir="5400000" algn="ctr">
                    <a:srgbClr val="000000"/>
                  </a:outerShdw>
                </a:effectLst>
              </p:spPr>
              <p:txBody>
                <a:bodyPr spcFirstLastPara="1" wrap="square" lIns="89988" tIns="44994" rIns="89988" bIns="44994" anchor="ctr" anchorCtr="0">
                  <a:noAutofit/>
                </a:bodyPr>
                <a:lstStyle/>
                <a:p>
                  <a:pPr algn="r"/>
                  <a:endParaRPr sz="16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Elipse 90"/>
                <p:cNvSpPr/>
                <p:nvPr/>
              </p:nvSpPr>
              <p:spPr>
                <a:xfrm>
                  <a:off x="6074307" y="1018767"/>
                  <a:ext cx="604370" cy="6099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08000" dist="12600" dir="5400000" algn="ctr">
                    <a:srgbClr val="000000"/>
                  </a:outerShdw>
                </a:effectLst>
              </p:spPr>
              <p:txBody>
                <a:bodyPr spcFirstLastPara="1" wrap="square" lIns="89988" tIns="44994" rIns="89988" bIns="44994" anchor="ctr" anchorCtr="0">
                  <a:noAutofit/>
                </a:bodyPr>
                <a:lstStyle/>
                <a:p>
                  <a:pPr algn="ctr"/>
                  <a:endParaRPr lang="pt-BR" sz="16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pic>
              <p:nvPicPr>
                <p:cNvPr id="92" name="Picture 2" descr="Governo do Estado do Ceará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4137" y="1117709"/>
                  <a:ext cx="524710" cy="3760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5" name="Grupo 64"/>
              <p:cNvGrpSpPr/>
              <p:nvPr/>
            </p:nvGrpSpPr>
            <p:grpSpPr>
              <a:xfrm>
                <a:off x="503952" y="2080687"/>
                <a:ext cx="2783165" cy="609905"/>
                <a:chOff x="6074307" y="1018767"/>
                <a:chExt cx="2783165" cy="609905"/>
              </a:xfrm>
            </p:grpSpPr>
            <p:sp>
              <p:nvSpPr>
                <p:cNvPr id="87" name="Google Shape;317;p32"/>
                <p:cNvSpPr/>
                <p:nvPr/>
              </p:nvSpPr>
              <p:spPr>
                <a:xfrm>
                  <a:off x="6229196" y="1092059"/>
                  <a:ext cx="2628276" cy="463320"/>
                </a:xfrm>
                <a:prstGeom prst="homePlate">
                  <a:avLst/>
                </a:prstGeom>
                <a:solidFill>
                  <a:srgbClr val="0C8D4E"/>
                </a:solidFill>
                <a:ln>
                  <a:noFill/>
                </a:ln>
                <a:effectLst>
                  <a:outerShdw blurRad="108000" dist="12600" dir="5400000" algn="ctr">
                    <a:srgbClr val="000000"/>
                  </a:outerShdw>
                </a:effectLst>
              </p:spPr>
              <p:txBody>
                <a:bodyPr spcFirstLastPara="1" wrap="square" lIns="89988" tIns="44994" rIns="89988" bIns="44994" anchor="ctr" anchorCtr="0">
                  <a:noAutofit/>
                </a:bodyPr>
                <a:lstStyle/>
                <a:p>
                  <a:pPr algn="r"/>
                  <a:endParaRPr sz="12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" name="Elipse 87"/>
                <p:cNvSpPr/>
                <p:nvPr/>
              </p:nvSpPr>
              <p:spPr>
                <a:xfrm>
                  <a:off x="6074307" y="1018767"/>
                  <a:ext cx="604370" cy="6099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08000" dist="12600" dir="5400000" algn="ctr">
                    <a:srgbClr val="000000"/>
                  </a:outerShdw>
                </a:effectLst>
              </p:spPr>
              <p:txBody>
                <a:bodyPr spcFirstLastPara="1" wrap="square" lIns="89988" tIns="44994" rIns="89988" bIns="44994" anchor="ctr" anchorCtr="0">
                  <a:noAutofit/>
                </a:bodyPr>
                <a:lstStyle/>
                <a:p>
                  <a:pPr algn="ctr"/>
                  <a:endParaRPr lang="pt-BR" sz="16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pic>
              <p:nvPicPr>
                <p:cNvPr id="89" name="Picture 2" descr="Governo do Estado do Ceará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4137" y="1117709"/>
                  <a:ext cx="524710" cy="3760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66" name="Retângulo 65"/>
              <p:cNvSpPr/>
              <p:nvPr/>
            </p:nvSpPr>
            <p:spPr>
              <a:xfrm>
                <a:off x="877443" y="2160651"/>
                <a:ext cx="2496032" cy="290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pt-BR" sz="1200" b="1" dirty="0">
                    <a:solidFill>
                      <a:srgbClr val="FFFFFF"/>
                    </a:solidFill>
                  </a:rPr>
                  <a:t>Sec. Desenvolvimento Agrário</a:t>
                </a:r>
                <a:endParaRPr lang="pt-BR" sz="1200" dirty="0"/>
              </a:p>
            </p:txBody>
          </p:sp>
          <p:grpSp>
            <p:nvGrpSpPr>
              <p:cNvPr id="67" name="Grupo 66"/>
              <p:cNvGrpSpPr/>
              <p:nvPr/>
            </p:nvGrpSpPr>
            <p:grpSpPr>
              <a:xfrm>
                <a:off x="3966614" y="2082338"/>
                <a:ext cx="2783165" cy="609905"/>
                <a:chOff x="4893371" y="2020554"/>
                <a:chExt cx="2783165" cy="609905"/>
              </a:xfrm>
            </p:grpSpPr>
            <p:grpSp>
              <p:nvGrpSpPr>
                <p:cNvPr id="82" name="Grupo 81"/>
                <p:cNvGrpSpPr/>
                <p:nvPr/>
              </p:nvGrpSpPr>
              <p:grpSpPr>
                <a:xfrm>
                  <a:off x="4893371" y="2020554"/>
                  <a:ext cx="2783165" cy="609905"/>
                  <a:chOff x="6074307" y="1018767"/>
                  <a:chExt cx="2783165" cy="609905"/>
                </a:xfrm>
              </p:grpSpPr>
              <p:sp>
                <p:nvSpPr>
                  <p:cNvPr id="84" name="Google Shape;317;p32"/>
                  <p:cNvSpPr/>
                  <p:nvPr/>
                </p:nvSpPr>
                <p:spPr>
                  <a:xfrm>
                    <a:off x="6229196" y="1092059"/>
                    <a:ext cx="2628276" cy="463320"/>
                  </a:xfrm>
                  <a:prstGeom prst="homePlate">
                    <a:avLst/>
                  </a:prstGeom>
                  <a:solidFill>
                    <a:srgbClr val="0C8D4E"/>
                  </a:solidFill>
                  <a:ln>
                    <a:noFill/>
                  </a:ln>
                  <a:effectLst>
                    <a:outerShdw blurRad="108000" dist="12600" dir="5400000" algn="ctr">
                      <a:srgbClr val="000000"/>
                    </a:outerShdw>
                  </a:effectLst>
                </p:spPr>
                <p:txBody>
                  <a:bodyPr spcFirstLastPara="1" wrap="square" lIns="89988" tIns="44994" rIns="89988" bIns="44994" anchor="ctr" anchorCtr="0">
                    <a:noAutofit/>
                  </a:bodyPr>
                  <a:lstStyle/>
                  <a:p>
                    <a:pPr algn="r"/>
                    <a:endParaRPr sz="12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" name="Elipse 84"/>
                  <p:cNvSpPr/>
                  <p:nvPr/>
                </p:nvSpPr>
                <p:spPr>
                  <a:xfrm>
                    <a:off x="6074307" y="1018767"/>
                    <a:ext cx="604370" cy="60990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8000" dist="12600" dir="5400000" algn="ctr">
                      <a:srgbClr val="000000"/>
                    </a:outerShdw>
                  </a:effectLst>
                </p:spPr>
                <p:txBody>
                  <a:bodyPr spcFirstLastPara="1" wrap="square" lIns="89988" tIns="44994" rIns="89988" bIns="44994" anchor="ctr" anchorCtr="0">
                    <a:noAutofit/>
                  </a:bodyPr>
                  <a:lstStyle/>
                  <a:p>
                    <a:pPr algn="ctr"/>
                    <a:endParaRPr lang="pt-BR" sz="1600"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endParaRPr>
                  </a:p>
                </p:txBody>
              </p:sp>
              <p:pic>
                <p:nvPicPr>
                  <p:cNvPr id="86" name="Picture 2" descr="Governo do Estado do Ceará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14137" y="1117709"/>
                    <a:ext cx="524710" cy="37604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83" name="Retângulo 82"/>
                <p:cNvSpPr/>
                <p:nvPr/>
              </p:nvSpPr>
              <p:spPr>
                <a:xfrm>
                  <a:off x="5394456" y="2169140"/>
                  <a:ext cx="2148878" cy="2901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pt-BR" sz="1200" b="1" dirty="0">
                      <a:solidFill>
                        <a:srgbClr val="FFFFFF"/>
                      </a:solidFill>
                    </a:rPr>
                    <a:t>Secretaria das Cidades</a:t>
                  </a:r>
                  <a:endParaRPr lang="pt-BR" sz="1200" dirty="0"/>
                </a:p>
              </p:txBody>
            </p:sp>
          </p:grpSp>
          <p:grpSp>
            <p:nvGrpSpPr>
              <p:cNvPr id="68" name="Grupo 67"/>
              <p:cNvGrpSpPr/>
              <p:nvPr/>
            </p:nvGrpSpPr>
            <p:grpSpPr>
              <a:xfrm>
                <a:off x="7281744" y="2101544"/>
                <a:ext cx="2783165" cy="609905"/>
                <a:chOff x="4893371" y="2020554"/>
                <a:chExt cx="2783165" cy="609905"/>
              </a:xfrm>
            </p:grpSpPr>
            <p:grpSp>
              <p:nvGrpSpPr>
                <p:cNvPr id="77" name="Grupo 76"/>
                <p:cNvGrpSpPr/>
                <p:nvPr/>
              </p:nvGrpSpPr>
              <p:grpSpPr>
                <a:xfrm>
                  <a:off x="4893371" y="2020554"/>
                  <a:ext cx="2783165" cy="609905"/>
                  <a:chOff x="6074307" y="1018767"/>
                  <a:chExt cx="2783165" cy="609905"/>
                </a:xfrm>
              </p:grpSpPr>
              <p:sp>
                <p:nvSpPr>
                  <p:cNvPr id="79" name="Google Shape;317;p32"/>
                  <p:cNvSpPr/>
                  <p:nvPr/>
                </p:nvSpPr>
                <p:spPr>
                  <a:xfrm>
                    <a:off x="6229196" y="1092059"/>
                    <a:ext cx="2628276" cy="463320"/>
                  </a:xfrm>
                  <a:prstGeom prst="homePlate">
                    <a:avLst/>
                  </a:prstGeom>
                  <a:solidFill>
                    <a:srgbClr val="0C8D4E"/>
                  </a:solidFill>
                  <a:ln>
                    <a:noFill/>
                  </a:ln>
                  <a:effectLst>
                    <a:outerShdw blurRad="108000" dist="12600" dir="5400000" algn="ctr">
                      <a:srgbClr val="000000"/>
                    </a:outerShdw>
                  </a:effectLst>
                </p:spPr>
                <p:txBody>
                  <a:bodyPr spcFirstLastPara="1" wrap="square" lIns="89988" tIns="44994" rIns="89988" bIns="44994" anchor="ctr" anchorCtr="0">
                    <a:noAutofit/>
                  </a:bodyPr>
                  <a:lstStyle/>
                  <a:p>
                    <a:pPr algn="r"/>
                    <a:endParaRPr sz="12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0" name="Elipse 79"/>
                  <p:cNvSpPr/>
                  <p:nvPr/>
                </p:nvSpPr>
                <p:spPr>
                  <a:xfrm>
                    <a:off x="6074307" y="1018767"/>
                    <a:ext cx="604370" cy="60990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8000" dist="12600" dir="5400000" algn="ctr">
                      <a:srgbClr val="000000"/>
                    </a:outerShdw>
                  </a:effectLst>
                </p:spPr>
                <p:txBody>
                  <a:bodyPr spcFirstLastPara="1" wrap="square" lIns="89988" tIns="44994" rIns="89988" bIns="44994" anchor="ctr" anchorCtr="0">
                    <a:noAutofit/>
                  </a:bodyPr>
                  <a:lstStyle/>
                  <a:p>
                    <a:pPr algn="ctr"/>
                    <a:endParaRPr lang="pt-BR" sz="1600"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endParaRPr>
                  </a:p>
                </p:txBody>
              </p:sp>
              <p:pic>
                <p:nvPicPr>
                  <p:cNvPr id="81" name="Picture 2" descr="Governo do Estado do Ceará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14137" y="1117709"/>
                    <a:ext cx="524710" cy="37604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78" name="Retângulo 77"/>
                <p:cNvSpPr/>
                <p:nvPr/>
              </p:nvSpPr>
              <p:spPr>
                <a:xfrm>
                  <a:off x="5394456" y="2082641"/>
                  <a:ext cx="2148878" cy="48358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pt-BR" sz="1200" b="1" dirty="0">
                      <a:solidFill>
                        <a:srgbClr val="FFFFFF"/>
                      </a:solidFill>
                    </a:rPr>
                    <a:t>Secretaria de Recursos Hídricos - SRH</a:t>
                  </a:r>
                  <a:endParaRPr lang="pt-BR" sz="1200" dirty="0"/>
                </a:p>
              </p:txBody>
            </p:sp>
          </p:grpSp>
          <p:cxnSp>
            <p:nvCxnSpPr>
              <p:cNvPr id="69" name="Google Shape;326;p32"/>
              <p:cNvCxnSpPr/>
              <p:nvPr/>
            </p:nvCxnSpPr>
            <p:spPr>
              <a:xfrm flipH="1">
                <a:off x="8841638" y="1984427"/>
                <a:ext cx="3132000" cy="36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70" name="Google Shape;327;p32"/>
              <p:cNvCxnSpPr/>
              <p:nvPr/>
            </p:nvCxnSpPr>
            <p:spPr>
              <a:xfrm rot="10800000" flipH="1">
                <a:off x="11972627" y="1969632"/>
                <a:ext cx="360" cy="651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C8D4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71" name="Grupo 70"/>
              <p:cNvGrpSpPr/>
              <p:nvPr/>
            </p:nvGrpSpPr>
            <p:grpSpPr>
              <a:xfrm>
                <a:off x="10333265" y="2117063"/>
                <a:ext cx="2862679" cy="799315"/>
                <a:chOff x="4815531" y="2036073"/>
                <a:chExt cx="2862679" cy="799315"/>
              </a:xfrm>
            </p:grpSpPr>
            <p:grpSp>
              <p:nvGrpSpPr>
                <p:cNvPr id="72" name="Grupo 71"/>
                <p:cNvGrpSpPr/>
                <p:nvPr/>
              </p:nvGrpSpPr>
              <p:grpSpPr>
                <a:xfrm>
                  <a:off x="4815531" y="2036073"/>
                  <a:ext cx="2862679" cy="799315"/>
                  <a:chOff x="5996467" y="1034286"/>
                  <a:chExt cx="2862679" cy="799315"/>
                </a:xfrm>
              </p:grpSpPr>
              <p:sp>
                <p:nvSpPr>
                  <p:cNvPr id="74" name="Google Shape;317;p32"/>
                  <p:cNvSpPr/>
                  <p:nvPr/>
                </p:nvSpPr>
                <p:spPr>
                  <a:xfrm>
                    <a:off x="6472841" y="1034286"/>
                    <a:ext cx="2386305" cy="799315"/>
                  </a:xfrm>
                  <a:prstGeom prst="homePlate">
                    <a:avLst/>
                  </a:prstGeom>
                  <a:solidFill>
                    <a:srgbClr val="0C8D4E"/>
                  </a:solidFill>
                  <a:ln>
                    <a:noFill/>
                  </a:ln>
                  <a:effectLst>
                    <a:outerShdw blurRad="108000" dist="12600" dir="5400000" algn="ctr">
                      <a:srgbClr val="000000"/>
                    </a:outerShdw>
                  </a:effectLst>
                </p:spPr>
                <p:txBody>
                  <a:bodyPr spcFirstLastPara="1" wrap="square" lIns="89988" tIns="44994" rIns="89988" bIns="44994" anchor="ctr" anchorCtr="0">
                    <a:noAutofit/>
                  </a:bodyPr>
                  <a:lstStyle/>
                  <a:p>
                    <a:pPr algn="r"/>
                    <a:endParaRPr sz="12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" name="Elipse 74"/>
                  <p:cNvSpPr/>
                  <p:nvPr/>
                </p:nvSpPr>
                <p:spPr>
                  <a:xfrm>
                    <a:off x="5996467" y="1133345"/>
                    <a:ext cx="604369" cy="60990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8000" dist="12600" dir="5400000" algn="ctr">
                      <a:srgbClr val="000000"/>
                    </a:outerShdw>
                  </a:effectLst>
                </p:spPr>
                <p:txBody>
                  <a:bodyPr spcFirstLastPara="1" wrap="square" lIns="89988" tIns="44994" rIns="89988" bIns="44994" anchor="ctr" anchorCtr="0">
                    <a:noAutofit/>
                  </a:bodyPr>
                  <a:lstStyle/>
                  <a:p>
                    <a:pPr algn="ctr"/>
                    <a:endParaRPr lang="pt-BR" sz="1600"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endParaRPr>
                  </a:p>
                </p:txBody>
              </p:sp>
              <p:pic>
                <p:nvPicPr>
                  <p:cNvPr id="76" name="Picture 2" descr="Governo do Estado do Ceará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36297" y="1232287"/>
                    <a:ext cx="524710" cy="37604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73" name="Retângulo 72"/>
                <p:cNvSpPr/>
                <p:nvPr/>
              </p:nvSpPr>
              <p:spPr>
                <a:xfrm>
                  <a:off x="5364852" y="2082642"/>
                  <a:ext cx="2148878" cy="6771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pt-BR" sz="1200" b="1" smtClean="0">
                      <a:solidFill>
                        <a:srgbClr val="FFFFFF"/>
                      </a:solidFill>
                    </a:rPr>
                    <a:t>Sec. </a:t>
                  </a:r>
                  <a:r>
                    <a:rPr lang="pt-BR" sz="1200" b="1" dirty="0">
                      <a:solidFill>
                        <a:srgbClr val="FFFFFF"/>
                      </a:solidFill>
                    </a:rPr>
                    <a:t>de </a:t>
                  </a:r>
                  <a:r>
                    <a:rPr lang="pt-BR" sz="1200" b="1">
                      <a:solidFill>
                        <a:srgbClr val="FFFFFF"/>
                      </a:solidFill>
                    </a:rPr>
                    <a:t>Turismo </a:t>
                  </a:r>
                  <a:r>
                    <a:rPr lang="pt-BR" sz="1200" b="1" smtClean="0">
                      <a:solidFill>
                        <a:srgbClr val="FFFFFF"/>
                      </a:solidFill>
                    </a:rPr>
                    <a:t>– SETUR / Sec. De Meio Ambiente - SEMA e Sec. Saúde - SESA</a:t>
                  </a:r>
                  <a:endParaRPr lang="pt-BR" sz="1200" dirty="0"/>
                </a:p>
              </p:txBody>
            </p:sp>
          </p:grpSp>
        </p:grpSp>
        <p:sp>
          <p:nvSpPr>
            <p:cNvPr id="24" name="Retângulo 23"/>
            <p:cNvSpPr/>
            <p:nvPr/>
          </p:nvSpPr>
          <p:spPr>
            <a:xfrm>
              <a:off x="5347827" y="1064267"/>
              <a:ext cx="1987037" cy="5848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sz="1600" b="1" dirty="0">
                  <a:solidFill>
                    <a:srgbClr val="FFFFFF"/>
                  </a:solidFill>
                </a:rPr>
                <a:t>Governo do Estado do Ceará</a:t>
              </a:r>
              <a:endParaRPr lang="pt-BR" sz="1600" dirty="0"/>
            </a:p>
          </p:txBody>
        </p:sp>
        <p:sp>
          <p:nvSpPr>
            <p:cNvPr id="25" name="Retângulo de cantos arredondados 24"/>
            <p:cNvSpPr/>
            <p:nvPr/>
          </p:nvSpPr>
          <p:spPr>
            <a:xfrm>
              <a:off x="83834" y="3362442"/>
              <a:ext cx="996705" cy="5136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endParaRPr lang="pt-BR" sz="1600" b="1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6" name="Picture 6" descr="Rio Banabuiú: Projeto São José IV é discutido em webinar do Comitê - COGERH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524" y="3419574"/>
              <a:ext cx="815324" cy="428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tângulo de cantos arredondados 26"/>
            <p:cNvSpPr/>
            <p:nvPr/>
          </p:nvSpPr>
          <p:spPr>
            <a:xfrm>
              <a:off x="1655563" y="3362442"/>
              <a:ext cx="996705" cy="5136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endParaRPr lang="pt-BR" sz="1600" b="1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8" name="Picture 8" descr="Água para Todos – Wikipédia, a enciclopédia livre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415" y="3378486"/>
              <a:ext cx="508688" cy="45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Google Shape;317;p32"/>
            <p:cNvSpPr/>
            <p:nvPr/>
          </p:nvSpPr>
          <p:spPr>
            <a:xfrm>
              <a:off x="4909667" y="3038493"/>
              <a:ext cx="2038014" cy="442318"/>
            </a:xfrm>
            <a:prstGeom prst="homePlate">
              <a:avLst/>
            </a:prstGeom>
            <a:solidFill>
              <a:srgbClr val="00B6FA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r"/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Elipse 29"/>
            <p:cNvSpPr/>
            <p:nvPr/>
          </p:nvSpPr>
          <p:spPr>
            <a:xfrm>
              <a:off x="4766442" y="2968523"/>
              <a:ext cx="558852" cy="5822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endParaRPr lang="pt-BR" sz="1600" b="1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1" name="Picture 10" descr="CAGECE - AESBE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7450" r="10888" b="19002"/>
            <a:stretch/>
          </p:blipFill>
          <p:spPr bwMode="auto">
            <a:xfrm>
              <a:off x="4773765" y="3029614"/>
              <a:ext cx="547172" cy="43930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tângulo 31"/>
            <p:cNvSpPr/>
            <p:nvPr/>
          </p:nvSpPr>
          <p:spPr>
            <a:xfrm>
              <a:off x="5015438" y="3084591"/>
              <a:ext cx="198703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sz="1600" b="1" dirty="0">
                  <a:solidFill>
                    <a:srgbClr val="FFFFFF"/>
                  </a:solidFill>
                </a:rPr>
                <a:t>CAGECE</a:t>
              </a:r>
              <a:endParaRPr lang="pt-BR" sz="1600" dirty="0"/>
            </a:p>
          </p:txBody>
        </p:sp>
      </p:grpSp>
      <p:pic>
        <p:nvPicPr>
          <p:cNvPr id="93" name="Picture 2" descr="Governo do Ceará licita as primeiras obras do Águas do Sertão - Secretaria  das Cidades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854" y="5546835"/>
            <a:ext cx="743311" cy="38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Google Shape;327;p32"/>
          <p:cNvCxnSpPr/>
          <p:nvPr/>
        </p:nvCxnSpPr>
        <p:spPr>
          <a:xfrm rot="10800000" flipH="1">
            <a:off x="8120263" y="2888609"/>
            <a:ext cx="333" cy="621983"/>
          </a:xfrm>
          <a:prstGeom prst="straightConnector1">
            <a:avLst/>
          </a:prstGeom>
          <a:noFill/>
          <a:ln w="9525" cap="flat" cmpd="sng">
            <a:solidFill>
              <a:srgbClr val="0C8D4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5" name="Google Shape;304;p32"/>
          <p:cNvCxnSpPr/>
          <p:nvPr/>
        </p:nvCxnSpPr>
        <p:spPr>
          <a:xfrm flipH="1" flipV="1">
            <a:off x="8754192" y="3499169"/>
            <a:ext cx="3311" cy="585350"/>
          </a:xfrm>
          <a:prstGeom prst="straightConnector1">
            <a:avLst/>
          </a:prstGeom>
          <a:noFill/>
          <a:ln w="9525" cap="flat" cmpd="sng">
            <a:solidFill>
              <a:srgbClr val="0C8D4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6" name="Google Shape;305;p32"/>
          <p:cNvCxnSpPr/>
          <p:nvPr/>
        </p:nvCxnSpPr>
        <p:spPr>
          <a:xfrm rot="10800000" flipH="1">
            <a:off x="7462794" y="3505079"/>
            <a:ext cx="333" cy="621983"/>
          </a:xfrm>
          <a:prstGeom prst="straightConnector1">
            <a:avLst/>
          </a:prstGeom>
          <a:noFill/>
          <a:ln w="9525" cap="flat" cmpd="sng">
            <a:solidFill>
              <a:srgbClr val="0C8D4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321;p32"/>
          <p:cNvCxnSpPr/>
          <p:nvPr/>
        </p:nvCxnSpPr>
        <p:spPr>
          <a:xfrm flipH="1">
            <a:off x="7458451" y="3502178"/>
            <a:ext cx="1298115" cy="0"/>
          </a:xfrm>
          <a:prstGeom prst="straightConnector1">
            <a:avLst/>
          </a:prstGeom>
          <a:noFill/>
          <a:ln w="9525" cap="flat" cmpd="sng">
            <a:solidFill>
              <a:srgbClr val="0C8D4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Retângulo de cantos arredondados 97"/>
          <p:cNvSpPr/>
          <p:nvPr/>
        </p:nvSpPr>
        <p:spPr>
          <a:xfrm>
            <a:off x="7054564" y="3735803"/>
            <a:ext cx="996575" cy="51356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8000" dist="12600" dir="5400000" algn="ctr">
              <a:srgbClr val="000000"/>
            </a:outerShdw>
          </a:effectLst>
        </p:spPr>
        <p:txBody>
          <a:bodyPr spcFirstLastPara="1" wrap="square" lIns="89988" tIns="44994" rIns="89988" bIns="44994" anchor="ctr" anchorCtr="0">
            <a:noAutofit/>
          </a:bodyPr>
          <a:lstStyle/>
          <a:p>
            <a:pPr algn="ctr"/>
            <a:endParaRPr lang="pt-BR" sz="160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" name="Retângulo de cantos arredondados 98"/>
          <p:cNvSpPr/>
          <p:nvPr/>
        </p:nvSpPr>
        <p:spPr>
          <a:xfrm>
            <a:off x="8265371" y="3756537"/>
            <a:ext cx="996575" cy="51356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8000" dist="12600" dir="5400000" algn="ctr">
              <a:srgbClr val="000000"/>
            </a:outerShdw>
          </a:effectLst>
        </p:spPr>
        <p:txBody>
          <a:bodyPr spcFirstLastPara="1" wrap="square" lIns="89988" tIns="44994" rIns="89988" bIns="44994" anchor="ctr" anchorCtr="0">
            <a:noAutofit/>
          </a:bodyPr>
          <a:lstStyle/>
          <a:p>
            <a:pPr algn="ctr"/>
            <a:endParaRPr lang="pt-BR" sz="160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0" name="Picture 2" descr="LOGO SOHIDRA PNG - Superintendência de Obras Hidráulica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39" y="3789356"/>
            <a:ext cx="932428" cy="43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4" descr="Compan... - Companhia de Gestão dos Recursos Hídricos - Cogerh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E5F5FF"/>
              </a:clrFrom>
              <a:clrTo>
                <a:srgbClr val="E5F5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4" t="12860" r="19267" b="524"/>
          <a:stretch/>
        </p:blipFill>
        <p:spPr bwMode="auto">
          <a:xfrm>
            <a:off x="8339187" y="3760461"/>
            <a:ext cx="877453" cy="47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Google Shape;983;p87"/>
          <p:cNvSpPr/>
          <p:nvPr/>
        </p:nvSpPr>
        <p:spPr>
          <a:xfrm>
            <a:off x="520117" y="271372"/>
            <a:ext cx="7721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spc="-15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Estrutura do Estado do Ceará</a:t>
            </a:r>
            <a:endParaRPr lang="pt-BR" sz="32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0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08557"/>
            <a:ext cx="12192000" cy="6619688"/>
            <a:chOff x="0" y="108557"/>
            <a:chExt cx="12192000" cy="6619688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08557"/>
              <a:ext cx="12192000" cy="6619688"/>
              <a:chOff x="0" y="108557"/>
              <a:chExt cx="12192000" cy="6619688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08557"/>
                <a:ext cx="12192000" cy="6619688"/>
                <a:chOff x="0" y="108557"/>
                <a:chExt cx="12192000" cy="6619688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08557"/>
                  <a:ext cx="12192000" cy="6588740"/>
                  <a:chOff x="0" y="108557"/>
                  <a:chExt cx="12192000" cy="6588740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08557"/>
                    <a:ext cx="12192000" cy="1256314"/>
                    <a:chOff x="0" y="108557"/>
                    <a:chExt cx="12192000" cy="1256314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08557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02" name="Google Shape;983;p87"/>
          <p:cNvSpPr/>
          <p:nvPr/>
        </p:nvSpPr>
        <p:spPr>
          <a:xfrm>
            <a:off x="520117" y="90476"/>
            <a:ext cx="74482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spc="-15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Apoio da Companhia de Água e Esgoto do Ceará - CAGECE</a:t>
            </a:r>
            <a:endParaRPr lang="pt-BR" sz="40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Google Shape;416;p59"/>
          <p:cNvSpPr/>
          <p:nvPr/>
        </p:nvSpPr>
        <p:spPr>
          <a:xfrm>
            <a:off x="151617" y="1441540"/>
            <a:ext cx="5567696" cy="482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pPr marL="6480" algn="just">
              <a:buSzPts val="1300"/>
            </a:pPr>
            <a:r>
              <a:rPr lang="pt-BR" sz="1400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ahoma" panose="020B0604030504040204" pitchFamily="34" charset="0"/>
                <a:sym typeface="Tahoma"/>
              </a:rPr>
              <a:t>IMPLANTAÇÃO, EXPANSÃO E DESENVOLVIMENTO DOS SISARS:  </a:t>
            </a:r>
          </a:p>
          <a:p>
            <a:pPr marL="177913" indent="-171433" algn="just">
              <a:buSzPts val="1300"/>
              <a:buFont typeface="Arial" panose="020B0604020202020204" pitchFamily="34" charset="0"/>
              <a:buChar char="•"/>
            </a:pPr>
            <a:r>
              <a:rPr lang="pt-BR" sz="1400" spc="-1" dirty="0" err="1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Cagece</a:t>
            </a: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 apoiou a criação do 1° SISAR do Ceará: SISAR de Sobral, fundado em 27/01/1996: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Apoiou replicou 7 (sete) novos SISARS, fundados entre 29/06/2001  a  07/03/2002;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endParaRPr lang="pt-BR" sz="1400" spc="-1" dirty="0">
              <a:solidFill>
                <a:schemeClr val="dk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pPr marL="6480" lvl="1" algn="just">
              <a:buSzPts val="1300"/>
            </a:pPr>
            <a:r>
              <a:rPr lang="pt-BR" sz="1400" b="1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PARCERIAS ESTRATÉGICAS E PROMOÇÃO DO MODELO DE GESTÃO NO BRASIL E MUNDO: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Através de parceria com o Governo e organismos nacionais e  internacionais;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endParaRPr lang="pt-BR" sz="1400" spc="-1" dirty="0">
              <a:solidFill>
                <a:schemeClr val="dk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pPr marL="6480" lvl="1" algn="just">
              <a:buSzPts val="1300"/>
            </a:pPr>
            <a:r>
              <a:rPr lang="pt-BR" sz="1400" b="1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ESPECIALISTA EM SANEAMENTO BÁSICO URBANO E RURAL: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Criação de duas gerências especialistas em Saneamento Rural;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Responsável pela análise, aprovação e fiscalização dos projetos de abastecimento de água e esgotamento sanitário que serão gerenciados pelo SISAR;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endParaRPr lang="pt-BR" sz="1400" spc="-1" dirty="0">
              <a:solidFill>
                <a:schemeClr val="dk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pPr marL="6480" lvl="1" algn="just">
              <a:buSzPts val="1300"/>
            </a:pPr>
            <a:r>
              <a:rPr lang="pt-BR" sz="1400" b="1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INVESTIMENTO CONTÍNUO:</a:t>
            </a:r>
          </a:p>
          <a:p>
            <a:pPr marL="177913" lvl="1" indent="-171433" algn="just">
              <a:buSzPts val="1300"/>
              <a:buFont typeface="Arial" panose="020B0604020202020204" pitchFamily="34" charset="0"/>
              <a:buChar char="•"/>
            </a:pP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O Estado do Ceará criou um fundo de </a:t>
            </a:r>
            <a:r>
              <a:rPr lang="pt-BR" sz="1400" b="1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Parceria Rural </a:t>
            </a: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para o qual destina </a:t>
            </a:r>
            <a:r>
              <a:rPr lang="pt-BR" sz="1400" b="1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R$ 5 milhões/ano </a:t>
            </a:r>
            <a:r>
              <a:rPr lang="pt-BR" sz="1400" spc="-1" dirty="0">
                <a:solidFill>
                  <a:schemeClr val="dk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dos dividendos recebidos da Cagece, iniciativa importante para ampliar o acesso aos serviços de Saneamento na Zona rural. </a:t>
            </a:r>
          </a:p>
          <a:p>
            <a:pPr marL="6480" lvl="1" algn="just">
              <a:buSzPts val="1300"/>
            </a:pPr>
            <a:endParaRPr lang="pt-BR" sz="1400" spc="-1" dirty="0">
              <a:solidFill>
                <a:schemeClr val="dk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pPr marL="6480" lvl="1" algn="just">
              <a:buSzPts val="1300"/>
            </a:pPr>
            <a:endParaRPr lang="pt-BR" sz="1400" spc="-1" dirty="0">
              <a:solidFill>
                <a:schemeClr val="dk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pPr marL="292202" indent="-285721" algn="just">
              <a:buSzPts val="1300"/>
              <a:buFont typeface="Arial" panose="020B0604020202020204" pitchFamily="34" charset="0"/>
              <a:buChar char="•"/>
            </a:pPr>
            <a:endParaRPr lang="pt-BR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ahoma" panose="020B0604030504040204" pitchFamily="34" charset="0"/>
              <a:sym typeface="Tahoma"/>
            </a:endParaRPr>
          </a:p>
          <a:p>
            <a:pPr marL="292202" indent="-285721" algn="just">
              <a:buSzPts val="1300"/>
              <a:buFont typeface="Arial" panose="020B0604020202020204" pitchFamily="34" charset="0"/>
              <a:buChar char="•"/>
            </a:pPr>
            <a:endParaRPr lang="pt-BR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ahoma" panose="020B0604030504040204" pitchFamily="34" charset="0"/>
              <a:sym typeface="Tahoma"/>
            </a:endParaRPr>
          </a:p>
        </p:txBody>
      </p:sp>
      <p:pic>
        <p:nvPicPr>
          <p:cNvPr id="104" name="Google Shape;384;p43"/>
          <p:cNvPicPr preferRelativeResize="0"/>
          <p:nvPr/>
        </p:nvPicPr>
        <p:blipFill rotWithShape="1">
          <a:blip r:embed="rId8">
            <a:alphaModFix/>
          </a:blip>
          <a:srcRect t="5015" b="7786"/>
          <a:stretch/>
        </p:blipFill>
        <p:spPr>
          <a:xfrm>
            <a:off x="5833835" y="2110458"/>
            <a:ext cx="6323625" cy="3148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708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ângulo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6899415" y="1222952"/>
            <a:ext cx="4277906" cy="2615662"/>
            <a:chOff x="7419551" y="1237762"/>
            <a:chExt cx="3332197" cy="2048021"/>
          </a:xfrm>
        </p:grpSpPr>
        <p:cxnSp>
          <p:nvCxnSpPr>
            <p:cNvPr id="39" name="Google Shape;307;p32"/>
            <p:cNvCxnSpPr/>
            <p:nvPr/>
          </p:nvCxnSpPr>
          <p:spPr>
            <a:xfrm rot="10800000" flipH="1">
              <a:off x="10031714" y="2649972"/>
              <a:ext cx="333" cy="341620"/>
            </a:xfrm>
            <a:prstGeom prst="straightConnector1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" name="Google Shape;308;p32"/>
            <p:cNvCxnSpPr/>
            <p:nvPr/>
          </p:nvCxnSpPr>
          <p:spPr>
            <a:xfrm rot="10800000" flipH="1">
              <a:off x="8262753" y="2649972"/>
              <a:ext cx="333" cy="341620"/>
            </a:xfrm>
            <a:prstGeom prst="straightConnector1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" name="Google Shape;309;p32"/>
            <p:cNvCxnSpPr/>
            <p:nvPr/>
          </p:nvCxnSpPr>
          <p:spPr>
            <a:xfrm rot="10800000" flipH="1">
              <a:off x="9095303" y="2317631"/>
              <a:ext cx="333" cy="340245"/>
            </a:xfrm>
            <a:prstGeom prst="straightConnector1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" name="Google Shape;310;p32"/>
            <p:cNvCxnSpPr/>
            <p:nvPr/>
          </p:nvCxnSpPr>
          <p:spPr>
            <a:xfrm rot="10800000" flipH="1">
              <a:off x="9090976" y="1752275"/>
              <a:ext cx="333" cy="622064"/>
            </a:xfrm>
            <a:prstGeom prst="straightConnector1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5" name="Google Shape;312;p32"/>
            <p:cNvSpPr/>
            <p:nvPr/>
          </p:nvSpPr>
          <p:spPr>
            <a:xfrm>
              <a:off x="8524070" y="1985291"/>
              <a:ext cx="1134811" cy="502119"/>
            </a:xfrm>
            <a:prstGeom prst="rect">
              <a:avLst/>
            </a:prstGeom>
            <a:solidFill>
              <a:srgbClr val="00B6FA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r>
                <a:rPr lang="pt-BR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DNI</a:t>
              </a:r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313;p32"/>
            <p:cNvSpPr/>
            <p:nvPr/>
          </p:nvSpPr>
          <p:spPr>
            <a:xfrm>
              <a:off x="7419551" y="2814939"/>
              <a:ext cx="1437738" cy="470844"/>
            </a:xfrm>
            <a:prstGeom prst="rect">
              <a:avLst/>
            </a:prstGeom>
            <a:solidFill>
              <a:srgbClr val="00B6FA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r>
                <a:rPr lang="pt-BR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GESAR</a:t>
              </a:r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314;p32"/>
            <p:cNvSpPr/>
            <p:nvPr/>
          </p:nvSpPr>
          <p:spPr>
            <a:xfrm>
              <a:off x="9314010" y="2814939"/>
              <a:ext cx="1437738" cy="470844"/>
            </a:xfrm>
            <a:prstGeom prst="rect">
              <a:avLst/>
            </a:prstGeom>
            <a:solidFill>
              <a:srgbClr val="00B6FA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r>
                <a:rPr lang="pt-BR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GOPAS</a:t>
              </a:r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" name="Google Shape;316;p32"/>
            <p:cNvCxnSpPr/>
            <p:nvPr/>
          </p:nvCxnSpPr>
          <p:spPr>
            <a:xfrm flipH="1">
              <a:off x="8262753" y="2657533"/>
              <a:ext cx="1769293" cy="344"/>
            </a:xfrm>
            <a:prstGeom prst="straightConnector1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9" name="Google Shape;317;p32"/>
            <p:cNvSpPr/>
            <p:nvPr/>
          </p:nvSpPr>
          <p:spPr>
            <a:xfrm>
              <a:off x="8085910" y="1307732"/>
              <a:ext cx="2038014" cy="442318"/>
            </a:xfrm>
            <a:prstGeom prst="homePlate">
              <a:avLst/>
            </a:prstGeom>
            <a:solidFill>
              <a:srgbClr val="00B6FA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r"/>
              <a:endParaRPr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Elipse 49"/>
            <p:cNvSpPr/>
            <p:nvPr/>
          </p:nvSpPr>
          <p:spPr>
            <a:xfrm>
              <a:off x="7942685" y="1237762"/>
              <a:ext cx="558852" cy="5822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8000" dist="12600" dir="5400000" algn="ctr">
                <a:srgbClr val="000000"/>
              </a:outerShdw>
            </a:effectLst>
          </p:spPr>
          <p:txBody>
            <a:bodyPr spcFirstLastPara="1" wrap="square" lIns="89988" tIns="44994" rIns="89988" bIns="44994" anchor="ctr" anchorCtr="0">
              <a:noAutofit/>
            </a:bodyPr>
            <a:lstStyle/>
            <a:p>
              <a:pPr algn="ctr"/>
              <a:endParaRPr lang="pt-BR" sz="2000" b="1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51" name="Picture 10" descr="CAGECE - AESB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7450" r="10888" b="19002"/>
            <a:stretch/>
          </p:blipFill>
          <p:spPr bwMode="auto">
            <a:xfrm>
              <a:off x="7950008" y="1298853"/>
              <a:ext cx="547172" cy="43930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Retângulo 51"/>
            <p:cNvSpPr/>
            <p:nvPr/>
          </p:nvSpPr>
          <p:spPr>
            <a:xfrm>
              <a:off x="8191681" y="1353830"/>
              <a:ext cx="1987037" cy="313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sz="2000" b="1" dirty="0">
                  <a:solidFill>
                    <a:srgbClr val="FFFFFF"/>
                  </a:solidFill>
                </a:rPr>
                <a:t>CAGECE</a:t>
              </a:r>
              <a:endParaRPr lang="pt-BR" sz="2000" dirty="0"/>
            </a:p>
          </p:txBody>
        </p:sp>
      </p:grpSp>
      <p:sp>
        <p:nvSpPr>
          <p:cNvPr id="60" name="CaixaDeTexto 17"/>
          <p:cNvSpPr/>
          <p:nvPr/>
        </p:nvSpPr>
        <p:spPr>
          <a:xfrm>
            <a:off x="6354611" y="4386640"/>
            <a:ext cx="5658077" cy="21219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988" tIns="44994" rIns="89988" bIns="44994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28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 a </a:t>
            </a:r>
            <a:r>
              <a:rPr lang="pt-BR" sz="4800" b="1" spc="-1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0,28%</a:t>
            </a:r>
            <a:r>
              <a:rPr lang="pt-BR" sz="48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36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pt-BR" sz="4800" b="1" spc="-1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faturamento</a:t>
            </a:r>
            <a:r>
              <a:rPr lang="pt-BR" sz="48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00000"/>
              </a:lnSpc>
              <a:buNone/>
            </a:pPr>
            <a:r>
              <a:rPr lang="pt-BR" sz="32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Companhia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8" t="8762" b="1332"/>
          <a:stretch/>
        </p:blipFill>
        <p:spPr>
          <a:xfrm>
            <a:off x="0" y="3086638"/>
            <a:ext cx="5658566" cy="3771362"/>
          </a:xfrm>
          <a:prstGeom prst="rect">
            <a:avLst/>
          </a:prstGeom>
        </p:spPr>
      </p:pic>
      <p:sp>
        <p:nvSpPr>
          <p:cNvPr id="59" name="CaixaDeTexto 58"/>
          <p:cNvSpPr txBox="1"/>
          <p:nvPr/>
        </p:nvSpPr>
        <p:spPr>
          <a:xfrm>
            <a:off x="267826" y="656624"/>
            <a:ext cx="6242301" cy="617348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200000"/>
              </a:lnSpc>
              <a:defRPr sz="1800" b="1" kern="1200" spc="-1">
                <a:solidFill>
                  <a:schemeClr val="dk1"/>
                </a:solidFill>
                <a:latin typeface="Montserrat"/>
                <a:ea typeface="Montserrat"/>
              </a:defRPr>
            </a:lvl1pPr>
          </a:lstStyle>
          <a:p>
            <a:r>
              <a:rPr lang="pt-BR" sz="2000" b="0" dirty="0"/>
              <a:t>Faturamento CAGECE/2023: </a:t>
            </a:r>
          </a:p>
        </p:txBody>
      </p:sp>
      <p:sp>
        <p:nvSpPr>
          <p:cNvPr id="62" name="Retângulo 61"/>
          <p:cNvSpPr/>
          <p:nvPr/>
        </p:nvSpPr>
        <p:spPr>
          <a:xfrm>
            <a:off x="299595" y="1153182"/>
            <a:ext cx="2516073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800" b="1" kern="1200" spc="-1" dirty="0">
                <a:solidFill>
                  <a:schemeClr val="dk1"/>
                </a:solidFill>
                <a:latin typeface="Montserrat"/>
                <a:ea typeface="Montserrat"/>
              </a:rPr>
              <a:t>R$ 2.223.576.925,10 </a:t>
            </a:r>
          </a:p>
        </p:txBody>
      </p:sp>
      <p:sp>
        <p:nvSpPr>
          <p:cNvPr id="63" name="Retângulo 62"/>
          <p:cNvSpPr/>
          <p:nvPr/>
        </p:nvSpPr>
        <p:spPr>
          <a:xfrm>
            <a:off x="271501" y="1895241"/>
            <a:ext cx="5160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kern="1200" spc="-1" dirty="0">
                <a:solidFill>
                  <a:schemeClr val="dk1"/>
                </a:solidFill>
                <a:latin typeface="Montserrat"/>
                <a:ea typeface="Montserrat"/>
              </a:rPr>
              <a:t>Custos das Gerências de Saneamento Rural da CAGECE:</a:t>
            </a:r>
          </a:p>
        </p:txBody>
      </p:sp>
      <p:sp>
        <p:nvSpPr>
          <p:cNvPr id="64" name="Retângulo 63"/>
          <p:cNvSpPr/>
          <p:nvPr/>
        </p:nvSpPr>
        <p:spPr>
          <a:xfrm>
            <a:off x="276626" y="2388701"/>
            <a:ext cx="2062937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800" b="1" kern="1200" spc="-1" dirty="0">
                <a:solidFill>
                  <a:schemeClr val="dk1"/>
                </a:solidFill>
                <a:latin typeface="Montserrat"/>
                <a:ea typeface="Montserrat"/>
              </a:rPr>
              <a:t>R$ 6.369.714,72 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-798129" y="178539"/>
            <a:ext cx="5922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spc="-15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Apoio da CAGECE</a:t>
            </a:r>
            <a:endParaRPr lang="pt-BR" sz="36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pic>
        <p:nvPicPr>
          <p:cNvPr id="66" name="Imagem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685" y="108557"/>
            <a:ext cx="2916003" cy="829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</p:spTree>
    <p:extLst>
      <p:ext uri="{BB962C8B-B14F-4D97-AF65-F5344CB8AC3E}">
        <p14:creationId xmlns:p14="http://schemas.microsoft.com/office/powerpoint/2010/main" val="23159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stomShape 9"/>
          <p:cNvSpPr/>
          <p:nvPr/>
        </p:nvSpPr>
        <p:spPr>
          <a:xfrm>
            <a:off x="780948" y="889597"/>
            <a:ext cx="4838070" cy="12164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pPr algn="ctr"/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</a:rPr>
              <a:t>O SISAR é uma federação de associações comunitárias rurais que possuem sistema de água/esgoto para fazer a gestão compartilhada com suas filiadas, caracterizada como ONG.</a:t>
            </a:r>
          </a:p>
          <a:p>
            <a:pPr algn="ctr"/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</a:rPr>
              <a:t> </a:t>
            </a:r>
          </a:p>
          <a:p>
            <a:pPr algn="ctr"/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</a:rPr>
              <a:t>  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980" r="14447" b="2233"/>
          <a:stretch/>
        </p:blipFill>
        <p:spPr>
          <a:xfrm>
            <a:off x="6647584" y="447"/>
            <a:ext cx="5544416" cy="6857107"/>
          </a:xfrm>
          <a:prstGeom prst="rect">
            <a:avLst/>
          </a:prstGeom>
        </p:spPr>
      </p:pic>
      <p:pic>
        <p:nvPicPr>
          <p:cNvPr id="1026" name="Picture 2" descr="banners líquidos formas elementos gráficos modernos 11287290 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AFCA0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29"/>
          <a:stretch/>
        </p:blipFill>
        <p:spPr bwMode="auto">
          <a:xfrm flipH="1">
            <a:off x="8133290" y="4350458"/>
            <a:ext cx="4058710" cy="254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stomShape 9"/>
          <p:cNvSpPr/>
          <p:nvPr/>
        </p:nvSpPr>
        <p:spPr>
          <a:xfrm>
            <a:off x="9689389" y="5558733"/>
            <a:ext cx="3320067" cy="3491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r>
              <a:rPr lang="pt-BR" sz="3200" b="1" kern="15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Resgate da Cidadania</a:t>
            </a:r>
          </a:p>
          <a:p>
            <a:r>
              <a:rPr lang="pt-BR" sz="3200" b="1" kern="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pt-BR" sz="3200" b="1" kern="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1028" name="Picture 4" descr="banners líquidos formas elementos gráficos modernos 11287290 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AFCA0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4"/>
          <a:stretch/>
        </p:blipFill>
        <p:spPr bwMode="auto">
          <a:xfrm flipH="1" flipV="1">
            <a:off x="-28061" y="4350457"/>
            <a:ext cx="4656608" cy="250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stomShape 9"/>
          <p:cNvSpPr/>
          <p:nvPr/>
        </p:nvSpPr>
        <p:spPr>
          <a:xfrm>
            <a:off x="0" y="5242435"/>
            <a:ext cx="3960289" cy="4894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r>
              <a:rPr lang="pt-BR" sz="3200" b="1" kern="15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Autossustentável</a:t>
            </a:r>
          </a:p>
          <a:p>
            <a:r>
              <a:rPr lang="pt-BR" sz="3200" b="1" spc="-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pt-BR" sz="3200" b="1" kern="15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CustomShape 9"/>
          <p:cNvSpPr/>
          <p:nvPr/>
        </p:nvSpPr>
        <p:spPr>
          <a:xfrm>
            <a:off x="344406" y="5974987"/>
            <a:ext cx="3320067" cy="3491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r>
              <a:rPr lang="pt-BR" sz="3200" b="1" kern="15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Autogerido</a:t>
            </a:r>
          </a:p>
          <a:p>
            <a:r>
              <a:rPr lang="pt-BR" sz="3200" b="1" kern="15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pt-BR" sz="3200" b="1" kern="15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12" name="Google Shape;638;p53"/>
          <p:cNvPicPr/>
          <p:nvPr/>
        </p:nvPicPr>
        <p:blipFill>
          <a:blip r:embed="rId4"/>
          <a:stretch/>
        </p:blipFill>
        <p:spPr>
          <a:xfrm>
            <a:off x="4101614" y="2684351"/>
            <a:ext cx="3584384" cy="4171610"/>
          </a:xfrm>
          <a:prstGeom prst="rect">
            <a:avLst/>
          </a:prstGeom>
          <a:ln w="0">
            <a:noFill/>
          </a:ln>
        </p:spPr>
      </p:pic>
      <p:sp>
        <p:nvSpPr>
          <p:cNvPr id="11" name="CustomShape 9"/>
          <p:cNvSpPr/>
          <p:nvPr/>
        </p:nvSpPr>
        <p:spPr>
          <a:xfrm>
            <a:off x="320099" y="2953380"/>
            <a:ext cx="3960289" cy="4894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5170" tIns="60104" rIns="115170" bIns="60104" anchor="t">
            <a:noAutofit/>
          </a:bodyPr>
          <a:lstStyle/>
          <a:p>
            <a:pPr algn="ctr"/>
            <a:r>
              <a:rPr lang="pt-BR" sz="2000" b="1" kern="150" dirty="0">
                <a:solidFill>
                  <a:srgbClr val="EE4F1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Existem 8 </a:t>
            </a:r>
            <a:r>
              <a:rPr lang="pt-BR" sz="2000" b="1" kern="150" dirty="0" err="1">
                <a:solidFill>
                  <a:srgbClr val="EE4F1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SISARs</a:t>
            </a:r>
            <a:r>
              <a:rPr lang="pt-BR" sz="2000" b="1" kern="150" dirty="0">
                <a:solidFill>
                  <a:srgbClr val="EE4F1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estrategicamente distribuídos no Ceará</a:t>
            </a:r>
          </a:p>
          <a:p>
            <a:pPr algn="ctr"/>
            <a:r>
              <a:rPr lang="pt-BR" sz="2000" b="1" spc="-1" dirty="0">
                <a:solidFill>
                  <a:srgbClr val="EE4F1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2000" b="1" kern="150" dirty="0">
                <a:solidFill>
                  <a:srgbClr val="EE4F1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2" name="Picture 2" descr="Vector curvo seta PNG imagem de alta qualidad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30116" flipV="1">
            <a:off x="2269290" y="3569497"/>
            <a:ext cx="2300981" cy="131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isa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3" y="262463"/>
            <a:ext cx="2019641" cy="62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2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08557"/>
            <a:ext cx="12192000" cy="6619688"/>
            <a:chOff x="0" y="108557"/>
            <a:chExt cx="12192000" cy="6619688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08557"/>
              <a:ext cx="12192000" cy="6619688"/>
              <a:chOff x="0" y="108557"/>
              <a:chExt cx="12192000" cy="6619688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08557"/>
                <a:ext cx="12192000" cy="6619688"/>
                <a:chOff x="0" y="108557"/>
                <a:chExt cx="12192000" cy="6619688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08557"/>
                  <a:ext cx="12192000" cy="6588740"/>
                  <a:chOff x="0" y="108557"/>
                  <a:chExt cx="12192000" cy="6588740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08557"/>
                    <a:ext cx="12192000" cy="1256314"/>
                    <a:chOff x="0" y="108557"/>
                    <a:chExt cx="12192000" cy="1256314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96685" y="108557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49" name="Retângulo de cantos arredondados 48"/>
          <p:cNvSpPr/>
          <p:nvPr/>
        </p:nvSpPr>
        <p:spPr>
          <a:xfrm>
            <a:off x="966061" y="1913537"/>
            <a:ext cx="2173918" cy="3339560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Apoio do Estado (Captação de recursos)</a:t>
            </a:r>
          </a:p>
        </p:txBody>
      </p:sp>
      <p:sp>
        <p:nvSpPr>
          <p:cNvPr id="50" name="Retângulo de cantos arredondados 49"/>
          <p:cNvSpPr/>
          <p:nvPr/>
        </p:nvSpPr>
        <p:spPr>
          <a:xfrm>
            <a:off x="5164938" y="1913537"/>
            <a:ext cx="2243672" cy="3339560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Apoio da Companhia de Água e Esgoto do Ceará </a:t>
            </a:r>
          </a:p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(CAGECE)</a:t>
            </a:r>
          </a:p>
        </p:txBody>
      </p:sp>
      <p:sp>
        <p:nvSpPr>
          <p:cNvPr id="51" name="Retângulo de cantos arredondados 50"/>
          <p:cNvSpPr/>
          <p:nvPr/>
        </p:nvSpPr>
        <p:spPr>
          <a:xfrm>
            <a:off x="7343075" y="1913536"/>
            <a:ext cx="2141003" cy="3339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Projetos com padrão rural</a:t>
            </a:r>
          </a:p>
        </p:txBody>
      </p:sp>
      <p:sp>
        <p:nvSpPr>
          <p:cNvPr id="52" name="Retângulo de cantos arredondados 51"/>
          <p:cNvSpPr/>
          <p:nvPr/>
        </p:nvSpPr>
        <p:spPr>
          <a:xfrm>
            <a:off x="9427490" y="1913536"/>
            <a:ext cx="2141003" cy="3339560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Envolvimento da comunidade desde o “pensar” do projeto</a:t>
            </a:r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Retângulo de cantos arredondados 52"/>
          <p:cNvSpPr/>
          <p:nvPr/>
        </p:nvSpPr>
        <p:spPr>
          <a:xfrm>
            <a:off x="3080523" y="1913537"/>
            <a:ext cx="2141003" cy="3339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Políticas públicas para o fortalecimento do Modelo  </a:t>
            </a:r>
          </a:p>
        </p:txBody>
      </p:sp>
      <p:sp>
        <p:nvSpPr>
          <p:cNvPr id="55" name="Google Shape;983;p87"/>
          <p:cNvSpPr/>
          <p:nvPr/>
        </p:nvSpPr>
        <p:spPr>
          <a:xfrm>
            <a:off x="525660" y="218602"/>
            <a:ext cx="7721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spc="-1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 O DIFERENCIAL DO MODELO?</a:t>
            </a:r>
          </a:p>
        </p:txBody>
      </p:sp>
    </p:spTree>
    <p:extLst>
      <p:ext uri="{BB962C8B-B14F-4D97-AF65-F5344CB8AC3E}">
        <p14:creationId xmlns:p14="http://schemas.microsoft.com/office/powerpoint/2010/main" val="26648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011892"/>
            <a:ext cx="3045203" cy="3845662"/>
          </a:xfrm>
          <a:prstGeom prst="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045203" y="3011892"/>
            <a:ext cx="3050243" cy="38456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095446" y="3011892"/>
            <a:ext cx="3045203" cy="38456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9135609" y="3011892"/>
            <a:ext cx="3063692" cy="3845662"/>
          </a:xfrm>
          <a:prstGeom prst="rect">
            <a:avLst/>
          </a:prstGeom>
          <a:solidFill>
            <a:srgbClr val="DAD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62" y="447"/>
            <a:ext cx="4482074" cy="3011445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0"/>
          <a:stretch/>
        </p:blipFill>
        <p:spPr>
          <a:xfrm>
            <a:off x="8552336" y="447"/>
            <a:ext cx="3639664" cy="3011444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91"/>
          <a:stretch/>
        </p:blipFill>
        <p:spPr>
          <a:xfrm>
            <a:off x="0" y="447"/>
            <a:ext cx="4076168" cy="3011445"/>
          </a:xfrm>
          <a:prstGeom prst="rect">
            <a:avLst/>
          </a:prstGeom>
        </p:spPr>
      </p:pic>
      <p:sp>
        <p:nvSpPr>
          <p:cNvPr id="24" name="CaixaDeTexto 17"/>
          <p:cNvSpPr/>
          <p:nvPr/>
        </p:nvSpPr>
        <p:spPr>
          <a:xfrm>
            <a:off x="-1630228" y="3935305"/>
            <a:ext cx="6305659" cy="18757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spc="-301" dirty="0">
                <a:solidFill>
                  <a:schemeClr val="bg1"/>
                </a:solidFill>
                <a:latin typeface="Arial Black"/>
                <a:ea typeface="Tahoma"/>
              </a:rPr>
              <a:t>171 </a:t>
            </a:r>
          </a:p>
          <a:p>
            <a:pPr algn="ctr">
              <a:lnSpc>
                <a:spcPct val="100000"/>
              </a:lnSpc>
              <a:buNone/>
            </a:pPr>
            <a:r>
              <a:rPr lang="pt-BR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Municípios </a:t>
            </a:r>
          </a:p>
          <a:p>
            <a:pPr algn="ctr">
              <a:lnSpc>
                <a:spcPct val="100000"/>
              </a:lnSpc>
              <a:buNone/>
            </a:pPr>
            <a:endParaRPr lang="pt-BR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CaixaDeTexto 17"/>
          <p:cNvSpPr/>
          <p:nvPr/>
        </p:nvSpPr>
        <p:spPr>
          <a:xfrm>
            <a:off x="1414975" y="4003518"/>
            <a:ext cx="6305659" cy="13218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spc="-301" dirty="0">
                <a:solidFill>
                  <a:schemeClr val="bg1"/>
                </a:solidFill>
                <a:latin typeface="Arial Black"/>
                <a:ea typeface="Tahoma"/>
              </a:rPr>
              <a:t>2.347</a:t>
            </a:r>
          </a:p>
          <a:p>
            <a:pPr algn="ctr">
              <a:lnSpc>
                <a:spcPct val="100000"/>
              </a:lnSpc>
              <a:buNone/>
            </a:pPr>
            <a:r>
              <a:rPr lang="pt-BR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comunidades</a:t>
            </a:r>
            <a:endParaRPr lang="pt-BR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CaixaDeTexto 17"/>
          <p:cNvSpPr/>
          <p:nvPr/>
        </p:nvSpPr>
        <p:spPr>
          <a:xfrm>
            <a:off x="4465218" y="3924427"/>
            <a:ext cx="6305659" cy="19988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800" spc="-301" dirty="0">
                <a:solidFill>
                  <a:schemeClr val="bg1"/>
                </a:solidFill>
                <a:latin typeface="Arial Black"/>
                <a:ea typeface="Tahoma"/>
              </a:rPr>
              <a:t>285.017</a:t>
            </a:r>
          </a:p>
          <a:p>
            <a:pPr algn="ctr">
              <a:lnSpc>
                <a:spcPct val="100000"/>
              </a:lnSpc>
              <a:buNone/>
            </a:pPr>
            <a:r>
              <a:rPr lang="pt-BR" sz="4400" b="1" spc="-301" dirty="0">
                <a:solidFill>
                  <a:schemeClr val="bg1"/>
                </a:solidFill>
                <a:latin typeface="Arial Black"/>
                <a:ea typeface="Tahoma"/>
                <a:cs typeface="Tahoma" panose="020B0604030504040204" pitchFamily="34" charset="0"/>
              </a:rPr>
              <a:t>ligações</a:t>
            </a:r>
            <a:endParaRPr lang="pt-BR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pt-BR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CaixaDeTexto 17"/>
          <p:cNvSpPr/>
          <p:nvPr/>
        </p:nvSpPr>
        <p:spPr>
          <a:xfrm>
            <a:off x="7486601" y="3924426"/>
            <a:ext cx="6305659" cy="17528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spc="-301">
                <a:solidFill>
                  <a:schemeClr val="bg1"/>
                </a:solidFill>
                <a:latin typeface="Arial Black"/>
                <a:ea typeface="Tahoma"/>
              </a:rPr>
              <a:t> </a:t>
            </a:r>
            <a:r>
              <a:rPr lang="pt-BR" sz="4400" spc="-301" smtClean="0">
                <a:solidFill>
                  <a:schemeClr val="bg1"/>
                </a:solidFill>
                <a:latin typeface="Arial Black"/>
                <a:ea typeface="Tahoma"/>
              </a:rPr>
              <a:t> </a:t>
            </a:r>
            <a:r>
              <a:rPr lang="pt-BR" sz="4400" spc="-301" smtClean="0">
                <a:solidFill>
                  <a:schemeClr val="bg1"/>
                </a:solidFill>
                <a:latin typeface="Arial Black"/>
                <a:ea typeface="Tahoma"/>
              </a:rPr>
              <a:t>1,1 </a:t>
            </a:r>
            <a:r>
              <a:rPr lang="pt-BR" sz="4000" b="1" spc="-301" smtClean="0">
                <a:solidFill>
                  <a:schemeClr val="bg1"/>
                </a:solidFill>
                <a:latin typeface="Arial Black"/>
                <a:ea typeface="Tahoma"/>
                <a:cs typeface="Tahoma" panose="020B0604030504040204" pitchFamily="34" charset="0"/>
              </a:rPr>
              <a:t>Milhão </a:t>
            </a:r>
            <a:endParaRPr lang="pt-BR" sz="4000" b="1" spc="-301" dirty="0">
              <a:solidFill>
                <a:schemeClr val="bg1"/>
              </a:solidFill>
              <a:latin typeface="Arial Black"/>
              <a:ea typeface="Tahoma"/>
              <a:cs typeface="Tahoma" panose="020B060403050404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BR" sz="3200" b="1">
                <a:solidFill>
                  <a:schemeClr val="bg1"/>
                </a:solidFill>
                <a:latin typeface="Arial Black"/>
                <a:ea typeface="Tahoma"/>
                <a:cs typeface="Tahoma" panose="020B0604030504040204" pitchFamily="34" charset="0"/>
              </a:rPr>
              <a:t>de Pessoas </a:t>
            </a:r>
          </a:p>
          <a:p>
            <a:pPr algn="ctr">
              <a:lnSpc>
                <a:spcPct val="100000"/>
              </a:lnSpc>
              <a:buNone/>
            </a:pPr>
            <a:r>
              <a:rPr lang="pt-BR" sz="3200" b="1" smtClean="0">
                <a:solidFill>
                  <a:schemeClr val="bg1"/>
                </a:solidFill>
                <a:latin typeface="Arial Black"/>
                <a:ea typeface="Tahoma"/>
                <a:cs typeface="Tahoma" panose="020B0604030504040204" pitchFamily="34" charset="0"/>
              </a:rPr>
              <a:t>Atendidas</a:t>
            </a:r>
            <a:endParaRPr lang="pt-BR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108192" y="4003518"/>
            <a:ext cx="5229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>
                <a:solidFill>
                  <a:schemeClr val="bg1"/>
                </a:solidFill>
                <a:latin typeface="Arial Black"/>
                <a:ea typeface="Tahoma"/>
                <a:cs typeface="Tahoma" panose="020B0604030504040204" pitchFamily="34" charset="0"/>
              </a:rPr>
              <a:t>+</a:t>
            </a:r>
            <a:endParaRPr lang="pt-BR" sz="4000"/>
          </a:p>
        </p:txBody>
      </p:sp>
    </p:spTree>
    <p:extLst>
      <p:ext uri="{BB962C8B-B14F-4D97-AF65-F5344CB8AC3E}">
        <p14:creationId xmlns:p14="http://schemas.microsoft.com/office/powerpoint/2010/main" val="44246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6389" r="2721" b="17385"/>
          <a:stretch/>
        </p:blipFill>
        <p:spPr>
          <a:xfrm>
            <a:off x="1" y="-17749"/>
            <a:ext cx="12192000" cy="687530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20687" y="126552"/>
            <a:ext cx="11791073" cy="6538688"/>
          </a:xfrm>
          <a:prstGeom prst="rect">
            <a:avLst/>
          </a:prstGeom>
          <a:solidFill>
            <a:srgbClr val="000000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Google Shape;983;p87"/>
          <p:cNvSpPr/>
          <p:nvPr/>
        </p:nvSpPr>
        <p:spPr>
          <a:xfrm>
            <a:off x="2234926" y="268341"/>
            <a:ext cx="7721040" cy="3427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pPr algn="ctr"/>
            <a:r>
              <a:rPr lang="pt-BR" sz="5399" b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UNIVERSALIZAÇÃO DO </a:t>
            </a:r>
            <a:r>
              <a:rPr lang="pt-BR" sz="5399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SANEAMENTO </a:t>
            </a:r>
          </a:p>
          <a:p>
            <a:pPr algn="ctr"/>
            <a:r>
              <a:rPr lang="pt-BR" sz="5399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+</a:t>
            </a:r>
          </a:p>
          <a:p>
            <a:pPr algn="ctr"/>
            <a:r>
              <a:rPr lang="pt-BR" sz="5399" b="1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AGENDA 2030</a:t>
            </a:r>
          </a:p>
        </p:txBody>
      </p:sp>
      <p:pic>
        <p:nvPicPr>
          <p:cNvPr id="2050" name="Picture 2" descr="Logo 2 para ODS Project.png — Instituto Federal de Educação, Ciência e  Tecnologia de Minas Gerais IF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66" y="521080"/>
            <a:ext cx="1420596" cy="14233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1281993" y="3780985"/>
            <a:ext cx="6532978" cy="2585149"/>
            <a:chOff x="3316416" y="3894187"/>
            <a:chExt cx="6622723" cy="2492089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6678" y="3901626"/>
              <a:ext cx="1240405" cy="12105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1010" y="3894187"/>
              <a:ext cx="1252064" cy="12105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34957" y="3910809"/>
              <a:ext cx="1240020" cy="1192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74166" y="3894187"/>
              <a:ext cx="1220029" cy="12087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3384" y="3894187"/>
              <a:ext cx="1245754" cy="12179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6416" y="5184282"/>
              <a:ext cx="1260931" cy="1192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E0917BFA-884C-7CEB-38BA-1A63884D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3385" y="5184282"/>
              <a:ext cx="1245754" cy="12019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92669" y="5184282"/>
              <a:ext cx="1240405" cy="1192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48396" y="5184282"/>
              <a:ext cx="1240404" cy="1192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Imagem 17"/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468"/>
            <a:stretch/>
          </p:blipFill>
          <p:spPr>
            <a:xfrm>
              <a:off x="7385494" y="5184282"/>
              <a:ext cx="1217162" cy="1192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9" name="Imagem 18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613" y="3750216"/>
            <a:ext cx="2724213" cy="2612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utoShape 2" descr="Objetivos de Desenvolvimento do Milên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30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Agrupar 12"/>
          <p:cNvGrpSpPr/>
          <p:nvPr/>
        </p:nvGrpSpPr>
        <p:grpSpPr>
          <a:xfrm>
            <a:off x="0" y="123864"/>
            <a:ext cx="12192000" cy="6604381"/>
            <a:chOff x="0" y="123864"/>
            <a:chExt cx="12192000" cy="660438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23864"/>
              <a:ext cx="12192000" cy="6604381"/>
              <a:chOff x="0" y="123864"/>
              <a:chExt cx="12192000" cy="660438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23864"/>
                <a:ext cx="12192000" cy="6604381"/>
                <a:chOff x="0" y="123864"/>
                <a:chExt cx="12192000" cy="660438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23864"/>
                  <a:ext cx="12192000" cy="6573433"/>
                  <a:chOff x="0" y="123864"/>
                  <a:chExt cx="12192000" cy="657343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23864"/>
                    <a:ext cx="12192000" cy="1241007"/>
                    <a:chOff x="0" y="123864"/>
                    <a:chExt cx="12192000" cy="124100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04813" y="12386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49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50" name="Espaço Reservado para Conteúdo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xmlns="" id="{172BB6D8-EA29-4765-835E-3DED00A5B6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7914">
            <a:off x="7464098" y="1518433"/>
            <a:ext cx="4141124" cy="4141124"/>
          </a:xfrm>
          <a:prstGeom prst="rect">
            <a:avLst/>
          </a:prstGeom>
        </p:spPr>
      </p:pic>
      <p:sp>
        <p:nvSpPr>
          <p:cNvPr id="52" name="CaixaDeTexto 17"/>
          <p:cNvSpPr/>
          <p:nvPr/>
        </p:nvSpPr>
        <p:spPr>
          <a:xfrm>
            <a:off x="288862" y="1958771"/>
            <a:ext cx="6306480" cy="280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  <a:sym typeface="Tahoma"/>
              </a:rPr>
              <a:t>Captação de recursos;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  <a:sym typeface="Tahoma"/>
              </a:rPr>
              <a:t>Parcerias Públicas e privadas;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  <a:sym typeface="Tahoma"/>
              </a:rPr>
              <a:t>Convênios;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  <a:sym typeface="Tahoma"/>
              </a:rPr>
              <a:t>Licitações;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  <a:sym typeface="Tahoma"/>
              </a:rPr>
              <a:t>Termos de cooperação;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spc="-1" dirty="0">
                <a:solidFill>
                  <a:schemeClr val="dk1"/>
                </a:solidFill>
                <a:latin typeface="Montserrat"/>
                <a:ea typeface="Montserrat"/>
                <a:cs typeface="Arial"/>
                <a:sym typeface="Tahoma"/>
              </a:rPr>
              <a:t>Fortalecimento do Modelo.</a:t>
            </a:r>
          </a:p>
        </p:txBody>
      </p:sp>
      <p:pic>
        <p:nvPicPr>
          <p:cNvPr id="53" name="Imagem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0110" y="62171"/>
            <a:ext cx="2213897" cy="103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3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Agrupar 12"/>
          <p:cNvGrpSpPr/>
          <p:nvPr/>
        </p:nvGrpSpPr>
        <p:grpSpPr>
          <a:xfrm>
            <a:off x="0" y="123864"/>
            <a:ext cx="12192000" cy="6604381"/>
            <a:chOff x="0" y="123864"/>
            <a:chExt cx="12192000" cy="660438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23864"/>
              <a:ext cx="12192000" cy="6604381"/>
              <a:chOff x="0" y="123864"/>
              <a:chExt cx="12192000" cy="660438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23864"/>
                <a:ext cx="12192000" cy="6604381"/>
                <a:chOff x="0" y="123864"/>
                <a:chExt cx="12192000" cy="660438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23864"/>
                  <a:ext cx="12192000" cy="6573433"/>
                  <a:chOff x="0" y="123864"/>
                  <a:chExt cx="12192000" cy="657343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23864"/>
                    <a:ext cx="12192000" cy="1241007"/>
                    <a:chOff x="0" y="123864"/>
                    <a:chExt cx="12192000" cy="124100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04813" y="12386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49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50" name="Espaço Reservado para Conteúdo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  <a:prstGeom prst="rect">
            <a:avLst/>
          </a:prstGeom>
        </p:spPr>
      </p:pic>
      <p:sp>
        <p:nvSpPr>
          <p:cNvPr id="22" name="Google Shape;982;p87"/>
          <p:cNvSpPr/>
          <p:nvPr/>
        </p:nvSpPr>
        <p:spPr>
          <a:xfrm>
            <a:off x="154993" y="1504548"/>
            <a:ext cx="11582082" cy="4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Contribuição </a:t>
            </a:r>
            <a:r>
              <a:rPr lang="pt-BR" smtClean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para atender a agenda 2030 dos ODS;</a:t>
            </a: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smtClean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Criação do Instituto SISAR;</a:t>
            </a:r>
            <a:endParaRPr lang="pt-BR" dirty="0">
              <a:latin typeface="Montserrat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Resgate da Cidadania: Acesso a água potável, gestão comunitária sustentável, inclusiva, solidária e democrática;</a:t>
            </a: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smtClean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Melhoria </a:t>
            </a: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da qualidade de vida e dos indicadores de saúde;</a:t>
            </a: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Empoderamento da comunidade: Desenvolvimento da economia local, crescimento  social e intelectual das populações rurais;</a:t>
            </a: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Universalização: Atendendo hoje mais de </a:t>
            </a:r>
            <a:r>
              <a:rPr lang="pt-BR" b="1" dirty="0">
                <a:solidFill>
                  <a:srgbClr val="002060"/>
                </a:solidFill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1.100.000 pessoas</a:t>
            </a: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, o que representa 52% da população rural do estado do Ceará;</a:t>
            </a: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Justiça Ambiental: Todos os sistemas são macro medidos  e micro medidos;</a:t>
            </a:r>
          </a:p>
          <a:p>
            <a:pPr marL="3619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pt-BR" dirty="0">
                <a:latin typeface="Montserrat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Referência do Saneamento Rural no Brasil e no Mundo. </a:t>
            </a:r>
            <a:endParaRPr dirty="0">
              <a:latin typeface="Montserrat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32210" marR="0" lvl="1" indent="-285750" algn="l" rtl="0">
              <a:lnSpc>
                <a:spcPct val="15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1F8E50CD-77E6-D26B-77D8-4A240CD4C42C}"/>
              </a:ext>
            </a:extLst>
          </p:cNvPr>
          <p:cNvSpPr txBox="1"/>
          <p:nvPr/>
        </p:nvSpPr>
        <p:spPr>
          <a:xfrm>
            <a:off x="154993" y="35101"/>
            <a:ext cx="64619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spc="-15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Resultados alcançados com o SISAR no Ceará</a:t>
            </a:r>
            <a:endParaRPr lang="pt-BR" sz="3200" b="1" spc="-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270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043873" cy="2032249"/>
          </a:xfrm>
          <a:custGeom>
            <a:avLst/>
            <a:gdLst/>
            <a:ahLst/>
            <a:cxnLst/>
            <a:rect l="l" t="t" r="r" b="b"/>
            <a:pathLst>
              <a:path w="3065809" h="3048374">
                <a:moveTo>
                  <a:pt x="0" y="0"/>
                </a:moveTo>
                <a:lnTo>
                  <a:pt x="3065809" y="0"/>
                </a:lnTo>
                <a:lnTo>
                  <a:pt x="3065809" y="3048374"/>
                </a:lnTo>
                <a:lnTo>
                  <a:pt x="0" y="30483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666" r="-16666" b="-5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97769" y="0"/>
            <a:ext cx="2012276" cy="2032249"/>
          </a:xfrm>
          <a:custGeom>
            <a:avLst/>
            <a:gdLst/>
            <a:ahLst/>
            <a:cxnLst/>
            <a:rect l="l" t="t" r="r" b="b"/>
            <a:pathLst>
              <a:path w="3018414" h="3018414">
                <a:moveTo>
                  <a:pt x="0" y="0"/>
                </a:moveTo>
                <a:lnTo>
                  <a:pt x="3018414" y="0"/>
                </a:lnTo>
                <a:lnTo>
                  <a:pt x="3018414" y="3018414"/>
                </a:lnTo>
                <a:lnTo>
                  <a:pt x="0" y="3018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210045" y="0"/>
            <a:ext cx="1969679" cy="2032249"/>
          </a:xfrm>
          <a:custGeom>
            <a:avLst/>
            <a:gdLst/>
            <a:ahLst/>
            <a:cxnLst/>
            <a:rect l="l" t="t" r="r" b="b"/>
            <a:pathLst>
              <a:path w="2954519" h="3018414">
                <a:moveTo>
                  <a:pt x="0" y="0"/>
                </a:moveTo>
                <a:lnTo>
                  <a:pt x="2954519" y="0"/>
                </a:lnTo>
                <a:lnTo>
                  <a:pt x="2954519" y="3018414"/>
                </a:lnTo>
                <a:lnTo>
                  <a:pt x="0" y="3018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81" b="-2047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07583" y="0"/>
            <a:ext cx="2090186" cy="2032249"/>
          </a:xfrm>
          <a:custGeom>
            <a:avLst/>
            <a:gdLst/>
            <a:ahLst/>
            <a:cxnLst/>
            <a:rect l="l" t="t" r="r" b="b"/>
            <a:pathLst>
              <a:path w="3135279" h="3048374">
                <a:moveTo>
                  <a:pt x="0" y="0"/>
                </a:moveTo>
                <a:lnTo>
                  <a:pt x="3135279" y="0"/>
                </a:lnTo>
                <a:lnTo>
                  <a:pt x="3135279" y="3048374"/>
                </a:lnTo>
                <a:lnTo>
                  <a:pt x="0" y="3048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187" r="-25187" b="-285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4814128"/>
            <a:ext cx="2043873" cy="2043873"/>
          </a:xfrm>
          <a:custGeom>
            <a:avLst/>
            <a:gdLst/>
            <a:ahLst/>
            <a:cxnLst/>
            <a:rect l="l" t="t" r="r" b="b"/>
            <a:pathLst>
              <a:path w="3065809" h="3065809">
                <a:moveTo>
                  <a:pt x="0" y="0"/>
                </a:moveTo>
                <a:lnTo>
                  <a:pt x="3065809" y="0"/>
                </a:lnTo>
                <a:lnTo>
                  <a:pt x="3065809" y="3065809"/>
                </a:lnTo>
                <a:lnTo>
                  <a:pt x="0" y="3065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140" r="-25140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0179724" y="0"/>
            <a:ext cx="2012276" cy="2032249"/>
          </a:xfrm>
          <a:custGeom>
            <a:avLst/>
            <a:gdLst/>
            <a:ahLst/>
            <a:cxnLst/>
            <a:rect l="l" t="t" r="r" b="b"/>
            <a:pathLst>
              <a:path w="3018414" h="3018414">
                <a:moveTo>
                  <a:pt x="0" y="0"/>
                </a:moveTo>
                <a:lnTo>
                  <a:pt x="3018414" y="0"/>
                </a:lnTo>
                <a:lnTo>
                  <a:pt x="3018414" y="3018414"/>
                </a:lnTo>
                <a:lnTo>
                  <a:pt x="0" y="30184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384" r="-18897"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4087746" y="4811183"/>
            <a:ext cx="2008254" cy="2046817"/>
          </a:xfrm>
          <a:custGeom>
            <a:avLst/>
            <a:gdLst/>
            <a:ahLst/>
            <a:cxnLst/>
            <a:rect l="l" t="t" r="r" b="b"/>
            <a:pathLst>
              <a:path w="3012381" h="3012381">
                <a:moveTo>
                  <a:pt x="0" y="0"/>
                </a:moveTo>
                <a:lnTo>
                  <a:pt x="3012381" y="0"/>
                </a:lnTo>
                <a:lnTo>
                  <a:pt x="3012381" y="3012381"/>
                </a:lnTo>
                <a:lnTo>
                  <a:pt x="0" y="30123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8048" r="-1223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43873" y="4814128"/>
            <a:ext cx="2043873" cy="2043873"/>
          </a:xfrm>
          <a:custGeom>
            <a:avLst/>
            <a:gdLst/>
            <a:ahLst/>
            <a:cxnLst/>
            <a:rect l="l" t="t" r="r" b="b"/>
            <a:pathLst>
              <a:path w="3065809" h="3065809">
                <a:moveTo>
                  <a:pt x="0" y="0"/>
                </a:moveTo>
                <a:lnTo>
                  <a:pt x="3065810" y="0"/>
                </a:lnTo>
                <a:lnTo>
                  <a:pt x="3065810" y="3065809"/>
                </a:lnTo>
                <a:lnTo>
                  <a:pt x="0" y="30658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6666" r="-1666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096000" y="4811182"/>
            <a:ext cx="2015300" cy="2046818"/>
          </a:xfrm>
          <a:custGeom>
            <a:avLst/>
            <a:gdLst/>
            <a:ahLst/>
            <a:cxnLst/>
            <a:rect l="l" t="t" r="r" b="b"/>
            <a:pathLst>
              <a:path w="3012381" h="3012381">
                <a:moveTo>
                  <a:pt x="0" y="0"/>
                </a:moveTo>
                <a:lnTo>
                  <a:pt x="3012381" y="0"/>
                </a:lnTo>
                <a:lnTo>
                  <a:pt x="3012381" y="3012381"/>
                </a:lnTo>
                <a:lnTo>
                  <a:pt x="0" y="30123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8888" b="-3888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111301" y="4791456"/>
            <a:ext cx="2068423" cy="2066544"/>
          </a:xfrm>
          <a:custGeom>
            <a:avLst/>
            <a:gdLst/>
            <a:ahLst/>
            <a:cxnLst/>
            <a:rect l="l" t="t" r="r" b="b"/>
            <a:pathLst>
              <a:path w="3102634" h="3012381">
                <a:moveTo>
                  <a:pt x="0" y="0"/>
                </a:moveTo>
                <a:lnTo>
                  <a:pt x="3102634" y="0"/>
                </a:lnTo>
                <a:lnTo>
                  <a:pt x="3102634" y="3012381"/>
                </a:lnTo>
                <a:lnTo>
                  <a:pt x="0" y="30123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876" r="-2912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043873" y="0"/>
            <a:ext cx="2063710" cy="2032249"/>
          </a:xfrm>
          <a:custGeom>
            <a:avLst/>
            <a:gdLst/>
            <a:ahLst/>
            <a:cxnLst/>
            <a:rect l="l" t="t" r="r" b="b"/>
            <a:pathLst>
              <a:path w="3095565" h="3048374">
                <a:moveTo>
                  <a:pt x="0" y="0"/>
                </a:moveTo>
                <a:lnTo>
                  <a:pt x="3095565" y="0"/>
                </a:lnTo>
                <a:lnTo>
                  <a:pt x="3095565" y="3048374"/>
                </a:lnTo>
                <a:lnTo>
                  <a:pt x="0" y="30483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4043" t="-2467" r="-35937" b="-155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186075" y="4814128"/>
            <a:ext cx="2017503" cy="2043872"/>
          </a:xfrm>
          <a:custGeom>
            <a:avLst/>
            <a:gdLst/>
            <a:ahLst/>
            <a:cxnLst/>
            <a:rect l="l" t="t" r="r" b="b"/>
            <a:pathLst>
              <a:path w="3026255" h="3026255">
                <a:moveTo>
                  <a:pt x="0" y="0"/>
                </a:moveTo>
                <a:lnTo>
                  <a:pt x="3026255" y="0"/>
                </a:lnTo>
                <a:lnTo>
                  <a:pt x="3026255" y="3026254"/>
                </a:lnTo>
                <a:lnTo>
                  <a:pt x="0" y="3026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6033" r="-16033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0" y="2032250"/>
            <a:ext cx="2043873" cy="2043873"/>
          </a:xfrm>
          <a:custGeom>
            <a:avLst/>
            <a:gdLst/>
            <a:ahLst/>
            <a:cxnLst/>
            <a:rect l="l" t="t" r="r" b="b"/>
            <a:pathLst>
              <a:path w="3065809" h="3065809">
                <a:moveTo>
                  <a:pt x="0" y="0"/>
                </a:moveTo>
                <a:lnTo>
                  <a:pt x="3065809" y="0"/>
                </a:lnTo>
                <a:lnTo>
                  <a:pt x="3065809" y="3065809"/>
                </a:lnTo>
                <a:lnTo>
                  <a:pt x="0" y="3065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140" r="-25140"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4087746" y="2032249"/>
            <a:ext cx="2008254" cy="2017503"/>
          </a:xfrm>
          <a:custGeom>
            <a:avLst/>
            <a:gdLst/>
            <a:ahLst/>
            <a:cxnLst/>
            <a:rect l="l" t="t" r="r" b="b"/>
            <a:pathLst>
              <a:path w="3012381" h="3012381">
                <a:moveTo>
                  <a:pt x="0" y="0"/>
                </a:moveTo>
                <a:lnTo>
                  <a:pt x="3012381" y="0"/>
                </a:lnTo>
                <a:lnTo>
                  <a:pt x="3012381" y="3012381"/>
                </a:lnTo>
                <a:lnTo>
                  <a:pt x="0" y="30123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8048" r="-1223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043873" y="2032250"/>
            <a:ext cx="2043873" cy="2043873"/>
          </a:xfrm>
          <a:custGeom>
            <a:avLst/>
            <a:gdLst/>
            <a:ahLst/>
            <a:cxnLst/>
            <a:rect l="l" t="t" r="r" b="b"/>
            <a:pathLst>
              <a:path w="3065809" h="3065809">
                <a:moveTo>
                  <a:pt x="0" y="0"/>
                </a:moveTo>
                <a:lnTo>
                  <a:pt x="3065810" y="0"/>
                </a:lnTo>
                <a:lnTo>
                  <a:pt x="3065810" y="3065809"/>
                </a:lnTo>
                <a:lnTo>
                  <a:pt x="0" y="30658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6666" r="-16666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096000" y="2032248"/>
            <a:ext cx="2008254" cy="2017503"/>
          </a:xfrm>
          <a:custGeom>
            <a:avLst/>
            <a:gdLst/>
            <a:ahLst/>
            <a:cxnLst/>
            <a:rect l="l" t="t" r="r" b="b"/>
            <a:pathLst>
              <a:path w="3012381" h="3012381">
                <a:moveTo>
                  <a:pt x="0" y="0"/>
                </a:moveTo>
                <a:lnTo>
                  <a:pt x="3012381" y="0"/>
                </a:lnTo>
                <a:lnTo>
                  <a:pt x="3012381" y="3012381"/>
                </a:lnTo>
                <a:lnTo>
                  <a:pt x="0" y="30123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8888" b="-38888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111301" y="2032248"/>
            <a:ext cx="2068423" cy="2017504"/>
          </a:xfrm>
          <a:custGeom>
            <a:avLst/>
            <a:gdLst/>
            <a:ahLst/>
            <a:cxnLst/>
            <a:rect l="l" t="t" r="r" b="b"/>
            <a:pathLst>
              <a:path w="3102634" h="3012381">
                <a:moveTo>
                  <a:pt x="0" y="0"/>
                </a:moveTo>
                <a:lnTo>
                  <a:pt x="3102634" y="0"/>
                </a:lnTo>
                <a:lnTo>
                  <a:pt x="3102634" y="3012381"/>
                </a:lnTo>
                <a:lnTo>
                  <a:pt x="0" y="30123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876" r="-29124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186075" y="2032250"/>
            <a:ext cx="2017503" cy="2017503"/>
          </a:xfrm>
          <a:custGeom>
            <a:avLst/>
            <a:gdLst/>
            <a:ahLst/>
            <a:cxnLst/>
            <a:rect l="l" t="t" r="r" b="b"/>
            <a:pathLst>
              <a:path w="3026255" h="3026255">
                <a:moveTo>
                  <a:pt x="0" y="0"/>
                </a:moveTo>
                <a:lnTo>
                  <a:pt x="3026255" y="0"/>
                </a:lnTo>
                <a:lnTo>
                  <a:pt x="3026255" y="3026254"/>
                </a:lnTo>
                <a:lnTo>
                  <a:pt x="0" y="3026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6033" r="-16033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578" y="2781878"/>
            <a:ext cx="2043873" cy="2032249"/>
          </a:xfrm>
          <a:custGeom>
            <a:avLst/>
            <a:gdLst/>
            <a:ahLst/>
            <a:cxnLst/>
            <a:rect l="l" t="t" r="r" b="b"/>
            <a:pathLst>
              <a:path w="3065809" h="3048374">
                <a:moveTo>
                  <a:pt x="0" y="0"/>
                </a:moveTo>
                <a:lnTo>
                  <a:pt x="3065809" y="0"/>
                </a:lnTo>
                <a:lnTo>
                  <a:pt x="3065809" y="3048374"/>
                </a:lnTo>
                <a:lnTo>
                  <a:pt x="0" y="30483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666" r="-16666" b="-571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6209346" y="2801851"/>
            <a:ext cx="2012276" cy="2012276"/>
          </a:xfrm>
          <a:custGeom>
            <a:avLst/>
            <a:gdLst/>
            <a:ahLst/>
            <a:cxnLst/>
            <a:rect l="l" t="t" r="r" b="b"/>
            <a:pathLst>
              <a:path w="3018414" h="3018414">
                <a:moveTo>
                  <a:pt x="0" y="0"/>
                </a:moveTo>
                <a:lnTo>
                  <a:pt x="3018414" y="0"/>
                </a:lnTo>
                <a:lnTo>
                  <a:pt x="3018414" y="3018414"/>
                </a:lnTo>
                <a:lnTo>
                  <a:pt x="0" y="3018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221623" y="2801851"/>
            <a:ext cx="1969679" cy="2012276"/>
          </a:xfrm>
          <a:custGeom>
            <a:avLst/>
            <a:gdLst/>
            <a:ahLst/>
            <a:cxnLst/>
            <a:rect l="l" t="t" r="r" b="b"/>
            <a:pathLst>
              <a:path w="2954519" h="3018414">
                <a:moveTo>
                  <a:pt x="0" y="0"/>
                </a:moveTo>
                <a:lnTo>
                  <a:pt x="2954519" y="0"/>
                </a:lnTo>
                <a:lnTo>
                  <a:pt x="2954519" y="3018414"/>
                </a:lnTo>
                <a:lnTo>
                  <a:pt x="0" y="3018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81" b="-20472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119160" y="2781878"/>
            <a:ext cx="2090186" cy="2032249"/>
          </a:xfrm>
          <a:custGeom>
            <a:avLst/>
            <a:gdLst/>
            <a:ahLst/>
            <a:cxnLst/>
            <a:rect l="l" t="t" r="r" b="b"/>
            <a:pathLst>
              <a:path w="3135279" h="3048374">
                <a:moveTo>
                  <a:pt x="0" y="0"/>
                </a:moveTo>
                <a:lnTo>
                  <a:pt x="3135279" y="0"/>
                </a:lnTo>
                <a:lnTo>
                  <a:pt x="3135279" y="3048374"/>
                </a:lnTo>
                <a:lnTo>
                  <a:pt x="0" y="3048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187" r="-25187" b="-2850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191301" y="2801851"/>
            <a:ext cx="2012276" cy="2012276"/>
          </a:xfrm>
          <a:custGeom>
            <a:avLst/>
            <a:gdLst/>
            <a:ahLst/>
            <a:cxnLst/>
            <a:rect l="l" t="t" r="r" b="b"/>
            <a:pathLst>
              <a:path w="3018414" h="3018414">
                <a:moveTo>
                  <a:pt x="0" y="0"/>
                </a:moveTo>
                <a:lnTo>
                  <a:pt x="3018414" y="0"/>
                </a:lnTo>
                <a:lnTo>
                  <a:pt x="3018414" y="3018414"/>
                </a:lnTo>
                <a:lnTo>
                  <a:pt x="0" y="30184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384" r="-18897"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2055450" y="2781878"/>
            <a:ext cx="2063710" cy="2032249"/>
          </a:xfrm>
          <a:custGeom>
            <a:avLst/>
            <a:gdLst/>
            <a:ahLst/>
            <a:cxnLst/>
            <a:rect l="l" t="t" r="r" b="b"/>
            <a:pathLst>
              <a:path w="3095565" h="3048374">
                <a:moveTo>
                  <a:pt x="0" y="0"/>
                </a:moveTo>
                <a:lnTo>
                  <a:pt x="3095565" y="0"/>
                </a:lnTo>
                <a:lnTo>
                  <a:pt x="3095565" y="3048374"/>
                </a:lnTo>
                <a:lnTo>
                  <a:pt x="0" y="30483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4043" t="-2467" r="-35937" b="-1554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-2361941" y="1852587"/>
            <a:ext cx="17469393" cy="3276479"/>
          </a:xfrm>
          <a:custGeom>
            <a:avLst/>
            <a:gdLst/>
            <a:ahLst/>
            <a:cxnLst/>
            <a:rect l="l" t="t" r="r" b="b"/>
            <a:pathLst>
              <a:path w="26204090" h="4914718">
                <a:moveTo>
                  <a:pt x="0" y="0"/>
                </a:moveTo>
                <a:lnTo>
                  <a:pt x="26204089" y="0"/>
                </a:lnTo>
                <a:lnTo>
                  <a:pt x="26204089" y="4914719"/>
                </a:lnTo>
                <a:lnTo>
                  <a:pt x="0" y="49147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390598" r="-78796" b="-194983"/>
            </a:stretch>
          </a:blipFill>
        </p:spPr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9791" y="2237862"/>
            <a:ext cx="11599110" cy="250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0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95"/>
          <p:cNvSpPr/>
          <p:nvPr/>
        </p:nvSpPr>
        <p:spPr>
          <a:xfrm>
            <a:off x="720" y="447"/>
            <a:ext cx="12189453" cy="68560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3" name="Google Shape;1063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1520" y="888091"/>
            <a:ext cx="4207852" cy="5080738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95"/>
          <p:cNvSpPr/>
          <p:nvPr/>
        </p:nvSpPr>
        <p:spPr>
          <a:xfrm>
            <a:off x="3943646" y="603008"/>
            <a:ext cx="4498694" cy="42830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89988" tIns="44994" rIns="89988" bIns="44994" anchor="t" anchorCtr="0">
            <a:noAutofit/>
          </a:bodyPr>
          <a:lstStyle/>
          <a:p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5" name="Google Shape;1065;p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9357" y="1273960"/>
            <a:ext cx="2573469" cy="2452721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95"/>
          <p:cNvSpPr/>
          <p:nvPr/>
        </p:nvSpPr>
        <p:spPr>
          <a:xfrm>
            <a:off x="3655527" y="3778709"/>
            <a:ext cx="1871216" cy="25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91413" rIns="89988" bIns="9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MEUS CONTATOS</a:t>
            </a: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</a:pP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95"/>
          <p:cNvSpPr/>
          <p:nvPr/>
        </p:nvSpPr>
        <p:spPr>
          <a:xfrm>
            <a:off x="3655527" y="386316"/>
            <a:ext cx="4691989" cy="64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91413" rIns="89988" bIns="91413" anchor="t" anchorCtr="0">
            <a:noAutofit/>
          </a:bodyPr>
          <a:lstStyle/>
          <a:p>
            <a:pPr algn="ctr"/>
            <a:r>
              <a:rPr lang="pt-BR" sz="300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MUITO OBRIGADO</a:t>
            </a:r>
            <a:endParaRPr sz="3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8" name="Google Shape;1068;p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446" y="1304556"/>
            <a:ext cx="2579514" cy="2452721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95"/>
          <p:cNvSpPr/>
          <p:nvPr/>
        </p:nvSpPr>
        <p:spPr>
          <a:xfrm>
            <a:off x="5190749" y="3760577"/>
            <a:ext cx="4388909" cy="257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88" tIns="91413" rIns="89988" bIns="9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Helder Cortez – Especialista em </a:t>
            </a: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Saneamento Rural da </a:t>
            </a:r>
            <a:r>
              <a:rPr lang="pt-BR" sz="1200" b="1" dirty="0" err="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Cagece</a:t>
            </a:r>
            <a:r>
              <a:rPr lang="pt-BR" sz="1200" b="1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274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9960</TotalTime>
  <Words>910</Words>
  <Application>Microsoft Office PowerPoint</Application>
  <PresentationFormat>Widescreen</PresentationFormat>
  <Paragraphs>167</Paragraphs>
  <Slides>22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Microsoft JhengHei Light</vt:lpstr>
      <vt:lpstr>Microsoft JhengHei UI Light</vt:lpstr>
      <vt:lpstr>Arial</vt:lpstr>
      <vt:lpstr>Arial Black</vt:lpstr>
      <vt:lpstr>Calibri</vt:lpstr>
      <vt:lpstr>Calibri Light</vt:lpstr>
      <vt:lpstr>Montserrat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Conta da Microsoft</cp:lastModifiedBy>
  <cp:revision>51</cp:revision>
  <dcterms:created xsi:type="dcterms:W3CDTF">2024-10-07T13:21:59Z</dcterms:created>
  <dcterms:modified xsi:type="dcterms:W3CDTF">2024-11-19T13:09:35Z</dcterms:modified>
</cp:coreProperties>
</file>